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2" r:id="rId19"/>
    <p:sldId id="273" r:id="rId20"/>
    <p:sldId id="27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89" autoAdjust="0"/>
    <p:restoredTop sz="94660"/>
  </p:normalViewPr>
  <p:slideViewPr>
    <p:cSldViewPr snapToGrid="0">
      <p:cViewPr varScale="1">
        <p:scale>
          <a:sx n="106" d="100"/>
          <a:sy n="106" d="100"/>
        </p:scale>
        <p:origin x="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7D9A-BD4E-794A-BCAE-05E79CCFA3F9}"/>
              </a:ext>
            </a:extLst>
          </p:cNvPr>
          <p:cNvSpPr>
            <a:spLocks noGrp="1"/>
          </p:cNvSpPr>
          <p:nvPr>
            <p:ph type="ctrTitle"/>
          </p:nvPr>
        </p:nvSpPr>
        <p:spPr>
          <a:xfrm>
            <a:off x="609598" y="3082233"/>
            <a:ext cx="5486400" cy="1466850"/>
          </a:xfrm>
          <a:prstGeom prst="rect">
            <a:avLst/>
          </a:prstGeom>
        </p:spPr>
        <p:txBody>
          <a:bodyPr anchor="t" anchorCtr="0"/>
          <a:lstStyle>
            <a:lvl1pPr algn="l">
              <a:defRPr sz="4400" b="1" i="0" spc="150" baseline="0">
                <a:solidFill>
                  <a:schemeClr val="accent1"/>
                </a:solidFill>
                <a:latin typeface="Montserrat"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326DD8AB-1063-E745-B279-1D8536A4216E}"/>
              </a:ext>
            </a:extLst>
          </p:cNvPr>
          <p:cNvSpPr>
            <a:spLocks noGrp="1"/>
          </p:cNvSpPr>
          <p:nvPr>
            <p:ph type="subTitle" idx="1"/>
          </p:nvPr>
        </p:nvSpPr>
        <p:spPr>
          <a:xfrm>
            <a:off x="609599" y="5154930"/>
            <a:ext cx="5486399" cy="796500"/>
          </a:xfrm>
          <a:prstGeom prst="rect">
            <a:avLst/>
          </a:prstGeom>
        </p:spPr>
        <p:txBody>
          <a:bodyPr/>
          <a:lstStyle>
            <a:lvl1pPr marL="0" indent="0" algn="l">
              <a:lnSpc>
                <a:spcPct val="150000"/>
              </a:lnSpc>
              <a:buNone/>
              <a:defRPr sz="2400" b="0" i="0" spc="100" baseline="0">
                <a:solidFill>
                  <a:schemeClr val="tx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7AE1581-CB3C-0A4F-BD80-0C11FC72FE56}"/>
              </a:ext>
            </a:extLst>
          </p:cNvPr>
          <p:cNvSpPr>
            <a:spLocks noGrp="1"/>
          </p:cNvSpPr>
          <p:nvPr>
            <p:ph type="dt" sz="half" idx="10"/>
          </p:nvPr>
        </p:nvSpPr>
        <p:spPr>
          <a:xfrm>
            <a:off x="609600" y="6478800"/>
            <a:ext cx="1697610" cy="153888"/>
          </a:xfrm>
          <a:prstGeom prst="rect">
            <a:avLst/>
          </a:prstGeom>
        </p:spPr>
        <p:txBody>
          <a:bodyPr wrap="square" lIns="0" tIns="0" rIns="0" bIns="0" anchor="ctr" anchorCtr="0">
            <a:spAutoFit/>
          </a:bodyPr>
          <a:lstStyle>
            <a:lvl1pPr algn="l">
              <a:defRPr sz="1000" b="1" i="0" cap="all" spc="150" baseline="0">
                <a:solidFill>
                  <a:schemeClr val="tx1"/>
                </a:solidFill>
                <a:latin typeface="Montserrat" pitchFamily="2" charset="77"/>
              </a:defRPr>
            </a:lvl1pPr>
          </a:lstStyle>
          <a:p>
            <a:r>
              <a:rPr lang="en-US"/>
              <a:t>DECEMBER 20, 2021</a:t>
            </a:r>
            <a:endParaRPr lang="en-US" dirty="0"/>
          </a:p>
        </p:txBody>
      </p:sp>
      <p:pic>
        <p:nvPicPr>
          <p:cNvPr id="10" name="Picture 9" descr="Logo&#10;&#10;Description automatically generated">
            <a:extLst>
              <a:ext uri="{FF2B5EF4-FFF2-40B4-BE49-F238E27FC236}">
                <a16:creationId xmlns:a16="http://schemas.microsoft.com/office/drawing/2014/main" id="{FE05AFA6-9153-4747-A097-AB197EA8AB5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565898" y="1145937"/>
            <a:ext cx="5626100" cy="5712063"/>
          </a:xfrm>
          <a:prstGeom prst="rect">
            <a:avLst/>
          </a:prstGeom>
        </p:spPr>
      </p:pic>
      <p:pic>
        <p:nvPicPr>
          <p:cNvPr id="11" name="Picture 10" descr="Metro State University">
            <a:extLst>
              <a:ext uri="{FF2B5EF4-FFF2-40B4-BE49-F238E27FC236}">
                <a16:creationId xmlns:a16="http://schemas.microsoft.com/office/drawing/2014/main" id="{B283C9E4-9A22-5245-9809-A62B5F144A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599" y="838604"/>
            <a:ext cx="5038343" cy="875896"/>
          </a:xfrm>
          <a:prstGeom prst="rect">
            <a:avLst/>
          </a:prstGeom>
        </p:spPr>
      </p:pic>
    </p:spTree>
    <p:extLst>
      <p:ext uri="{BB962C8B-B14F-4D97-AF65-F5344CB8AC3E}">
        <p14:creationId xmlns:p14="http://schemas.microsoft.com/office/powerpoint/2010/main" val="33172122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77E09E-E64B-4C4C-B098-C29CD91D2033}" type="datetimeFigureOut">
              <a:rPr lang="en-US" smtClean="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19DF8E-94D6-4DFB-9CDB-B79F12648DA1}" type="slidenum">
              <a:rPr lang="en-US" smtClean="0"/>
              <a:t>‹#›</a:t>
            </a:fld>
            <a:endParaRPr lang="en-US" dirty="0"/>
          </a:p>
        </p:txBody>
      </p:sp>
    </p:spTree>
    <p:extLst>
      <p:ext uri="{BB962C8B-B14F-4D97-AF65-F5344CB8AC3E}">
        <p14:creationId xmlns:p14="http://schemas.microsoft.com/office/powerpoint/2010/main" val="5030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A09B51-24E1-4BED-A60E-5C7185E73A69}"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24234-CBC6-45ED-9791-F2F0FAF0B149}" type="slidenum">
              <a:rPr lang="en-US" smtClean="0"/>
              <a:t>‹#›</a:t>
            </a:fld>
            <a:endParaRPr lang="en-US"/>
          </a:p>
        </p:txBody>
      </p:sp>
    </p:spTree>
    <p:extLst>
      <p:ext uri="{BB962C8B-B14F-4D97-AF65-F5344CB8AC3E}">
        <p14:creationId xmlns:p14="http://schemas.microsoft.com/office/powerpoint/2010/main" val="139657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FC10-EEDB-AE46-9546-B1C1360F3777}"/>
              </a:ext>
            </a:extLst>
          </p:cNvPr>
          <p:cNvSpPr>
            <a:spLocks noGrp="1"/>
          </p:cNvSpPr>
          <p:nvPr>
            <p:ph type="title"/>
          </p:nvPr>
        </p:nvSpPr>
        <p:spPr>
          <a:xfrm>
            <a:off x="609600" y="3092783"/>
            <a:ext cx="10515600" cy="1133475"/>
          </a:xfrm>
          <a:prstGeom prst="rect">
            <a:avLst/>
          </a:prstGeom>
        </p:spPr>
        <p:txBody>
          <a:bodyPr anchor="t" anchorCtr="0"/>
          <a:lstStyle>
            <a:lvl1pPr>
              <a:defRPr sz="4800" b="1" i="0">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DA11E492-9BB5-B440-A7DD-EBC8AC44DB88}"/>
              </a:ext>
            </a:extLst>
          </p:cNvPr>
          <p:cNvSpPr>
            <a:spLocks noGrp="1"/>
          </p:cNvSpPr>
          <p:nvPr>
            <p:ph type="body" idx="1"/>
          </p:nvPr>
        </p:nvSpPr>
        <p:spPr>
          <a:xfrm>
            <a:off x="585076" y="4226258"/>
            <a:ext cx="10515600" cy="519429"/>
          </a:xfrm>
          <a:prstGeom prst="rect">
            <a:avLst/>
          </a:prstGeom>
        </p:spPr>
        <p:txBody>
          <a:bodyPr/>
          <a:lstStyle>
            <a:lvl1pPr marL="0" indent="0">
              <a:buNone/>
              <a:defRPr sz="2400" b="0" i="0">
                <a:solidFill>
                  <a:schemeClr val="accent1"/>
                </a:solidFill>
                <a:latin typeface="Montserrat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4" name="Group 3">
            <a:extLst>
              <a:ext uri="{FF2B5EF4-FFF2-40B4-BE49-F238E27FC236}">
                <a16:creationId xmlns:a16="http://schemas.microsoft.com/office/drawing/2014/main" id="{016D9D96-D8C5-7A47-A808-6FCBB3A0263B}"/>
              </a:ext>
              <a:ext uri="{C183D7F6-B498-43B3-948B-1728B52AA6E4}">
                <adec:decorative xmlns:adec="http://schemas.microsoft.com/office/drawing/2017/decorative" val="1"/>
              </a:ext>
            </a:extLst>
          </p:cNvPr>
          <p:cNvGrpSpPr/>
          <p:nvPr userDrawn="1"/>
        </p:nvGrpSpPr>
        <p:grpSpPr>
          <a:xfrm>
            <a:off x="588793" y="2484862"/>
            <a:ext cx="1337978" cy="175165"/>
            <a:chOff x="588793" y="2400340"/>
            <a:chExt cx="1337978" cy="175165"/>
          </a:xfrm>
        </p:grpSpPr>
        <p:sp>
          <p:nvSpPr>
            <p:cNvPr id="10" name="Rectangle 9">
              <a:extLst>
                <a:ext uri="{FF2B5EF4-FFF2-40B4-BE49-F238E27FC236}">
                  <a16:creationId xmlns:a16="http://schemas.microsoft.com/office/drawing/2014/main" id="{CE1A3B23-D3C7-6A42-B57F-75C08E1CCE2E}"/>
                </a:ext>
              </a:extLst>
            </p:cNvPr>
            <p:cNvSpPr/>
            <p:nvPr userDrawn="1"/>
          </p:nvSpPr>
          <p:spPr>
            <a:xfrm rot="5400000">
              <a:off x="1170200" y="1818934"/>
              <a:ext cx="175164" cy="13379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15" name="Rectangle 8">
              <a:extLst>
                <a:ext uri="{FF2B5EF4-FFF2-40B4-BE49-F238E27FC236}">
                  <a16:creationId xmlns:a16="http://schemas.microsoft.com/office/drawing/2014/main" id="{130F71BB-C662-C141-95AF-8661D349F524}"/>
                </a:ext>
              </a:extLst>
            </p:cNvPr>
            <p:cNvSpPr/>
            <p:nvPr userDrawn="1"/>
          </p:nvSpPr>
          <p:spPr>
            <a:xfrm rot="5400000">
              <a:off x="1456144" y="2104876"/>
              <a:ext cx="175164" cy="766091"/>
            </a:xfrm>
            <a:custGeom>
              <a:avLst/>
              <a:gdLst>
                <a:gd name="connsiteX0" fmla="*/ 0 w 228600"/>
                <a:gd name="connsiteY0" fmla="*/ 0 h 999794"/>
                <a:gd name="connsiteX1" fmla="*/ 228600 w 228600"/>
                <a:gd name="connsiteY1" fmla="*/ 0 h 999794"/>
                <a:gd name="connsiteX2" fmla="*/ 228600 w 228600"/>
                <a:gd name="connsiteY2" fmla="*/ 999794 h 999794"/>
                <a:gd name="connsiteX3" fmla="*/ 0 w 228600"/>
                <a:gd name="connsiteY3" fmla="*/ 999794 h 999794"/>
                <a:gd name="connsiteX4" fmla="*/ 0 w 228600"/>
                <a:gd name="connsiteY4" fmla="*/ 0 h 999794"/>
                <a:gd name="connsiteX0" fmla="*/ 0 w 228600"/>
                <a:gd name="connsiteY0" fmla="*/ 0 h 999794"/>
                <a:gd name="connsiteX1" fmla="*/ 228600 w 228600"/>
                <a:gd name="connsiteY1" fmla="*/ 0 h 999794"/>
                <a:gd name="connsiteX2" fmla="*/ 228600 w 228600"/>
                <a:gd name="connsiteY2" fmla="*/ 752144 h 999794"/>
                <a:gd name="connsiteX3" fmla="*/ 0 w 228600"/>
                <a:gd name="connsiteY3" fmla="*/ 999794 h 999794"/>
                <a:gd name="connsiteX4" fmla="*/ 0 w 228600"/>
                <a:gd name="connsiteY4" fmla="*/ 0 h 9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99794">
                  <a:moveTo>
                    <a:pt x="0" y="0"/>
                  </a:moveTo>
                  <a:lnTo>
                    <a:pt x="228600" y="0"/>
                  </a:lnTo>
                  <a:lnTo>
                    <a:pt x="228600" y="752144"/>
                  </a:lnTo>
                  <a:lnTo>
                    <a:pt x="0" y="9997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grpSp>
      <p:pic>
        <p:nvPicPr>
          <p:cNvPr id="6" name="Picture 5" descr="Metro State University">
            <a:extLst>
              <a:ext uri="{FF2B5EF4-FFF2-40B4-BE49-F238E27FC236}">
                <a16:creationId xmlns:a16="http://schemas.microsoft.com/office/drawing/2014/main" id="{ACC1B133-52DB-C249-9ABC-834BD70915A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5051" y="249481"/>
            <a:ext cx="1326981" cy="870087"/>
          </a:xfrm>
          <a:prstGeom prst="rect">
            <a:avLst/>
          </a:prstGeom>
        </p:spPr>
      </p:pic>
    </p:spTree>
    <p:extLst>
      <p:ext uri="{BB962C8B-B14F-4D97-AF65-F5344CB8AC3E}">
        <p14:creationId xmlns:p14="http://schemas.microsoft.com/office/powerpoint/2010/main" val="47801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ansition Slide">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697D4-C537-6D4A-B9C9-0DB4C2D7BE91}"/>
              </a:ext>
            </a:extLst>
          </p:cNvPr>
          <p:cNvSpPr>
            <a:spLocks noGrp="1"/>
          </p:cNvSpPr>
          <p:nvPr>
            <p:ph type="title" hasCustomPrompt="1"/>
          </p:nvPr>
        </p:nvSpPr>
        <p:spPr>
          <a:xfrm>
            <a:off x="609600" y="1119568"/>
            <a:ext cx="10972800" cy="955963"/>
          </a:xfrm>
          <a:prstGeom prst="rect">
            <a:avLst/>
          </a:prstGeom>
        </p:spPr>
        <p:txBody>
          <a:bodyPr/>
          <a:lstStyle>
            <a:lvl1pPr>
              <a:defRPr sz="4800"/>
            </a:lvl1pPr>
          </a:lstStyle>
          <a:p>
            <a:r>
              <a:rPr lang="en-US" dirty="0"/>
              <a:t>Click to edit master title style</a:t>
            </a:r>
          </a:p>
        </p:txBody>
      </p:sp>
    </p:spTree>
    <p:extLst>
      <p:ext uri="{BB962C8B-B14F-4D97-AF65-F5344CB8AC3E}">
        <p14:creationId xmlns:p14="http://schemas.microsoft.com/office/powerpoint/2010/main" val="385964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B387-F66F-3F49-9EC7-3C39DA38C7B5}"/>
              </a:ext>
            </a:extLst>
          </p:cNvPr>
          <p:cNvSpPr>
            <a:spLocks noGrp="1"/>
          </p:cNvSpPr>
          <p:nvPr>
            <p:ph type="title" hasCustomPrompt="1"/>
          </p:nvPr>
        </p:nvSpPr>
        <p:spPr>
          <a:xfrm>
            <a:off x="609600" y="1119568"/>
            <a:ext cx="10972800" cy="955963"/>
          </a:xfrm>
          <a:prstGeom prst="rect">
            <a:avLst/>
          </a:prstGeom>
        </p:spPr>
        <p:txBody>
          <a:bodyPr/>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6350B812-0726-4748-AC29-BC086D1F196F}"/>
              </a:ext>
            </a:extLst>
          </p:cNvPr>
          <p:cNvSpPr>
            <a:spLocks noGrp="1"/>
          </p:cNvSpPr>
          <p:nvPr>
            <p:ph idx="1" hasCustomPrompt="1"/>
          </p:nvPr>
        </p:nvSpPr>
        <p:spPr>
          <a:xfrm>
            <a:off x="609599" y="2075531"/>
            <a:ext cx="10972799" cy="4291815"/>
          </a:xfrm>
          <a:prstGeom prst="rect">
            <a:avLst/>
          </a:prstGeom>
        </p:spPr>
        <p:txBody>
          <a:bodyPr/>
          <a:lstStyle>
            <a:lvl1pPr>
              <a:defRPr sz="3200"/>
            </a:lvl1pPr>
            <a:lvl2pPr marL="458788" indent="-165100">
              <a:tabLst/>
              <a:defRPr sz="2000"/>
            </a:lvl2pPr>
            <a:lvl3pPr marL="514350" indent="0">
              <a:buNone/>
              <a:tabLst/>
              <a:defRPr sz="1800"/>
            </a:lvl3pPr>
            <a:lvl4pPr marL="744538" indent="0">
              <a:buNone/>
              <a:tabLst/>
              <a:defRPr sz="1600"/>
            </a:lvl4pPr>
            <a:lvl5pPr marL="974725" indent="0">
              <a:buNone/>
              <a:tabLst/>
              <a:defRPr sz="1400"/>
            </a:lvl5pPr>
          </a:lstStyle>
          <a:p>
            <a:pPr lvl="0"/>
            <a:r>
              <a:rPr lang="en-US" dirty="0"/>
              <a:t>Click to edit Master text styles</a:t>
            </a:r>
          </a:p>
          <a:p>
            <a:pPr lvl="2"/>
            <a:endParaRPr lang="en-US" dirty="0"/>
          </a:p>
        </p:txBody>
      </p:sp>
      <p:pic>
        <p:nvPicPr>
          <p:cNvPr id="10" name="Picture 9">
            <a:extLst>
              <a:ext uri="{FF2B5EF4-FFF2-40B4-BE49-F238E27FC236}">
                <a16:creationId xmlns:a16="http://schemas.microsoft.com/office/drawing/2014/main" id="{02272D0F-A672-E94A-AFA7-1BDC9AD9B610}"/>
              </a:ext>
            </a:extLst>
          </p:cNvPr>
          <p:cNvPicPr>
            <a:picLocks noChangeAspect="1"/>
          </p:cNvPicPr>
          <p:nvPr userDrawn="1"/>
        </p:nvPicPr>
        <p:blipFill rotWithShape="1">
          <a:blip r:embed="rId2" cstate="hqprint">
            <a:lum bright="-3000" contrast="-1000"/>
            <a:extLst>
              <a:ext uri="{28A0092B-C50C-407E-A947-70E740481C1C}">
                <a14:useLocalDpi xmlns:a14="http://schemas.microsoft.com/office/drawing/2010/main"/>
              </a:ext>
            </a:extLst>
          </a:blip>
          <a:srcRect l="5000" t="1" b="-1"/>
          <a:stretch/>
        </p:blipFill>
        <p:spPr>
          <a:xfrm>
            <a:off x="0" y="6482090"/>
            <a:ext cx="12192000" cy="155062"/>
          </a:xfrm>
          <a:prstGeom prst="rect">
            <a:avLst/>
          </a:prstGeom>
        </p:spPr>
      </p:pic>
      <p:pic>
        <p:nvPicPr>
          <p:cNvPr id="7" name="Picture 6" descr="Metro State University">
            <a:extLst>
              <a:ext uri="{FF2B5EF4-FFF2-40B4-BE49-F238E27FC236}">
                <a16:creationId xmlns:a16="http://schemas.microsoft.com/office/drawing/2014/main" id="{72D15AF5-3D6E-F041-8E34-085404E5D65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605051" y="249481"/>
            <a:ext cx="1326981" cy="870087"/>
          </a:xfrm>
          <a:prstGeom prst="rect">
            <a:avLst/>
          </a:prstGeom>
        </p:spPr>
      </p:pic>
    </p:spTree>
    <p:extLst>
      <p:ext uri="{BB962C8B-B14F-4D97-AF65-F5344CB8AC3E}">
        <p14:creationId xmlns:p14="http://schemas.microsoft.com/office/powerpoint/2010/main" val="238327965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Content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49CA573-97B6-8441-ACCC-A358C95F4CFF}"/>
              </a:ext>
            </a:extLst>
          </p:cNvPr>
          <p:cNvSpPr>
            <a:spLocks noGrp="1"/>
          </p:cNvSpPr>
          <p:nvPr>
            <p:ph type="pic" sz="quarter" idx="13"/>
          </p:nvPr>
        </p:nvSpPr>
        <p:spPr>
          <a:xfrm>
            <a:off x="6096000" y="0"/>
            <a:ext cx="5867400" cy="6858000"/>
          </a:xfrm>
          <a:prstGeom prst="rect">
            <a:avLst/>
          </a:prstGeom>
          <a:solidFill>
            <a:schemeClr val="bg2"/>
          </a:solidFill>
        </p:spPr>
        <p:txBody>
          <a:bodyPr wrap="square" anchor="ctr" anchorCtr="1"/>
          <a:lstStyle>
            <a:lvl1pPr marL="0" indent="0">
              <a:buNone/>
              <a:defRPr/>
            </a:lvl1pPr>
          </a:lstStyle>
          <a:p>
            <a:endParaRPr lang="en-US" dirty="0"/>
          </a:p>
        </p:txBody>
      </p:sp>
      <p:sp>
        <p:nvSpPr>
          <p:cNvPr id="12" name="Title 1">
            <a:extLst>
              <a:ext uri="{FF2B5EF4-FFF2-40B4-BE49-F238E27FC236}">
                <a16:creationId xmlns:a16="http://schemas.microsoft.com/office/drawing/2014/main" id="{FD7C8D47-68AA-9840-AED3-6F33D3FFDAD1}"/>
              </a:ext>
            </a:extLst>
          </p:cNvPr>
          <p:cNvSpPr>
            <a:spLocks noGrp="1"/>
          </p:cNvSpPr>
          <p:nvPr>
            <p:ph type="title"/>
          </p:nvPr>
        </p:nvSpPr>
        <p:spPr>
          <a:xfrm>
            <a:off x="609600" y="609600"/>
            <a:ext cx="4876800" cy="952500"/>
          </a:xfrm>
          <a:prstGeom prst="rect">
            <a:avLst/>
          </a:prstGeom>
        </p:spPr>
        <p:txBody>
          <a:bodyPr/>
          <a:lstStyle>
            <a:lvl1pPr>
              <a:defRPr sz="4800" b="1" i="0">
                <a:latin typeface="Montserrat" pitchFamily="2" charset="77"/>
              </a:defRPr>
            </a:lvl1pPr>
          </a:lstStyle>
          <a:p>
            <a:r>
              <a:rPr lang="en-US" dirty="0"/>
              <a:t>Click to edit Master title style</a:t>
            </a:r>
          </a:p>
        </p:txBody>
      </p:sp>
      <p:sp>
        <p:nvSpPr>
          <p:cNvPr id="11" name="Content Placeholder 2">
            <a:extLst>
              <a:ext uri="{FF2B5EF4-FFF2-40B4-BE49-F238E27FC236}">
                <a16:creationId xmlns:a16="http://schemas.microsoft.com/office/drawing/2014/main" id="{728E84A9-ED54-CD45-AB2C-AD7171B578E6}"/>
              </a:ext>
            </a:extLst>
          </p:cNvPr>
          <p:cNvSpPr>
            <a:spLocks noGrp="1"/>
          </p:cNvSpPr>
          <p:nvPr>
            <p:ph idx="1" hasCustomPrompt="1"/>
          </p:nvPr>
        </p:nvSpPr>
        <p:spPr>
          <a:xfrm>
            <a:off x="609600" y="2091343"/>
            <a:ext cx="4876800" cy="4682837"/>
          </a:xfrm>
          <a:prstGeom prst="rect">
            <a:avLst/>
          </a:prstGeom>
        </p:spPr>
        <p:txBody>
          <a:bodyPr/>
          <a:lstStyle>
            <a:lvl1pPr>
              <a:defRPr sz="2400"/>
            </a:lvl1pPr>
            <a:lvl2pPr marL="458788" indent="-165100">
              <a:tabLst/>
              <a:defRPr sz="2000"/>
            </a:lvl2pPr>
            <a:lvl3pPr marL="688975" indent="-174625">
              <a:tabLst/>
              <a:defRPr sz="1800"/>
            </a:lvl3pPr>
            <a:lvl4pPr marL="919163" indent="-174625">
              <a:tabLst/>
              <a:defRPr sz="1600"/>
            </a:lvl4pPr>
            <a:lvl5pPr marL="1149350" indent="-174625">
              <a:tabLst/>
              <a:defRPr sz="1400"/>
            </a:lvl5pPr>
          </a:lstStyle>
          <a:p>
            <a:pPr lvl="0"/>
            <a:r>
              <a:rPr lang="en-US" dirty="0"/>
              <a:t>Click to edit Master text styles</a:t>
            </a:r>
          </a:p>
        </p:txBody>
      </p:sp>
      <p:sp>
        <p:nvSpPr>
          <p:cNvPr id="13" name="Rectangle 12">
            <a:extLst>
              <a:ext uri="{FF2B5EF4-FFF2-40B4-BE49-F238E27FC236}">
                <a16:creationId xmlns:a16="http://schemas.microsoft.com/office/drawing/2014/main" id="{F712A86E-3D53-BE4F-80DE-98C520816837}"/>
              </a:ext>
              <a:ext uri="{C183D7F6-B498-43B3-948B-1728B52AA6E4}">
                <adec:decorative xmlns:adec="http://schemas.microsoft.com/office/drawing/2017/decorative" val="1"/>
              </a:ext>
            </a:extLst>
          </p:cNvPr>
          <p:cNvSpPr/>
          <p:nvPr/>
        </p:nvSpPr>
        <p:spPr>
          <a:xfrm rot="10800000">
            <a:off x="11963400" y="-3"/>
            <a:ext cx="228600"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14" name="Rectangle 8">
            <a:extLst>
              <a:ext uri="{FF2B5EF4-FFF2-40B4-BE49-F238E27FC236}">
                <a16:creationId xmlns:a16="http://schemas.microsoft.com/office/drawing/2014/main" id="{8A407743-09FE-6444-A0B0-B08DE099D407}"/>
              </a:ext>
            </a:extLst>
          </p:cNvPr>
          <p:cNvSpPr/>
          <p:nvPr/>
        </p:nvSpPr>
        <p:spPr>
          <a:xfrm rot="10800000">
            <a:off x="11963400" y="2596584"/>
            <a:ext cx="228599" cy="999792"/>
          </a:xfrm>
          <a:custGeom>
            <a:avLst/>
            <a:gdLst>
              <a:gd name="connsiteX0" fmla="*/ 0 w 228600"/>
              <a:gd name="connsiteY0" fmla="*/ 0 h 999794"/>
              <a:gd name="connsiteX1" fmla="*/ 228600 w 228600"/>
              <a:gd name="connsiteY1" fmla="*/ 0 h 999794"/>
              <a:gd name="connsiteX2" fmla="*/ 228600 w 228600"/>
              <a:gd name="connsiteY2" fmla="*/ 999794 h 999794"/>
              <a:gd name="connsiteX3" fmla="*/ 0 w 228600"/>
              <a:gd name="connsiteY3" fmla="*/ 999794 h 999794"/>
              <a:gd name="connsiteX4" fmla="*/ 0 w 228600"/>
              <a:gd name="connsiteY4" fmla="*/ 0 h 999794"/>
              <a:gd name="connsiteX0" fmla="*/ 0 w 228600"/>
              <a:gd name="connsiteY0" fmla="*/ 0 h 999794"/>
              <a:gd name="connsiteX1" fmla="*/ 228600 w 228600"/>
              <a:gd name="connsiteY1" fmla="*/ 0 h 999794"/>
              <a:gd name="connsiteX2" fmla="*/ 228600 w 228600"/>
              <a:gd name="connsiteY2" fmla="*/ 752144 h 999794"/>
              <a:gd name="connsiteX3" fmla="*/ 0 w 228600"/>
              <a:gd name="connsiteY3" fmla="*/ 999794 h 999794"/>
              <a:gd name="connsiteX4" fmla="*/ 0 w 228600"/>
              <a:gd name="connsiteY4" fmla="*/ 0 h 9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99794">
                <a:moveTo>
                  <a:pt x="0" y="0"/>
                </a:moveTo>
                <a:lnTo>
                  <a:pt x="228600" y="0"/>
                </a:lnTo>
                <a:lnTo>
                  <a:pt x="228600" y="752144"/>
                </a:lnTo>
                <a:lnTo>
                  <a:pt x="0" y="999794"/>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15" name="Rectangle 14">
            <a:extLst>
              <a:ext uri="{FF2B5EF4-FFF2-40B4-BE49-F238E27FC236}">
                <a16:creationId xmlns:a16="http://schemas.microsoft.com/office/drawing/2014/main" id="{29D4FB76-A8C5-CA40-B160-9F2076C350F4}"/>
              </a:ext>
              <a:ext uri="{C183D7F6-B498-43B3-948B-1728B52AA6E4}">
                <adec:decorative xmlns:adec="http://schemas.microsoft.com/office/drawing/2017/decorative" val="1"/>
              </a:ext>
            </a:extLst>
          </p:cNvPr>
          <p:cNvSpPr/>
          <p:nvPr userDrawn="1"/>
        </p:nvSpPr>
        <p:spPr>
          <a:xfrm rot="10800000">
            <a:off x="11963399" y="3374728"/>
            <a:ext cx="228600" cy="3483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Tree>
    <p:extLst>
      <p:ext uri="{BB962C8B-B14F-4D97-AF65-F5344CB8AC3E}">
        <p14:creationId xmlns:p14="http://schemas.microsoft.com/office/powerpoint/2010/main" val="343904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descr="Metro State University">
            <a:extLst>
              <a:ext uri="{FF2B5EF4-FFF2-40B4-BE49-F238E27FC236}">
                <a16:creationId xmlns:a16="http://schemas.microsoft.com/office/drawing/2014/main" id="{094ACAB6-E251-284C-82A2-2463FE1D6AC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5051" y="249481"/>
            <a:ext cx="1326981" cy="870087"/>
          </a:xfrm>
          <a:prstGeom prst="rect">
            <a:avLst/>
          </a:prstGeom>
        </p:spPr>
      </p:pic>
      <p:sp>
        <p:nvSpPr>
          <p:cNvPr id="5" name="Title 1">
            <a:extLst>
              <a:ext uri="{FF2B5EF4-FFF2-40B4-BE49-F238E27FC236}">
                <a16:creationId xmlns:a16="http://schemas.microsoft.com/office/drawing/2014/main" id="{E10189C6-37FC-1244-B5E7-E32C486BA841}"/>
              </a:ext>
            </a:extLst>
          </p:cNvPr>
          <p:cNvSpPr>
            <a:spLocks noGrp="1"/>
          </p:cNvSpPr>
          <p:nvPr>
            <p:ph type="title" hasCustomPrompt="1"/>
          </p:nvPr>
        </p:nvSpPr>
        <p:spPr>
          <a:xfrm>
            <a:off x="609600" y="1119568"/>
            <a:ext cx="10972800" cy="955963"/>
          </a:xfrm>
          <a:prstGeom prst="rect">
            <a:avLst/>
          </a:prstGeom>
        </p:spPr>
        <p:txBody>
          <a:bodyPr/>
          <a:lstStyle>
            <a:lvl1pPr>
              <a:defRPr sz="4800" b="1" i="0">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41556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rge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F6723B-5CDF-9A4F-B465-63362E53592A}"/>
              </a:ext>
            </a:extLst>
          </p:cNvPr>
          <p:cNvSpPr>
            <a:spLocks noGrp="1"/>
          </p:cNvSpPr>
          <p:nvPr>
            <p:ph type="title"/>
          </p:nvPr>
        </p:nvSpPr>
        <p:spPr>
          <a:xfrm>
            <a:off x="609600" y="609600"/>
            <a:ext cx="10972800" cy="5638800"/>
          </a:xfrm>
          <a:prstGeom prst="rect">
            <a:avLst/>
          </a:prstGeom>
        </p:spPr>
        <p:txBody>
          <a:bodyPr anchor="ctr" anchorCtr="1"/>
          <a:lstStyle>
            <a:lvl1pPr algn="ctr">
              <a:defRPr sz="4400" b="1" i="0">
                <a:latin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174201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B9F63-2AE7-A740-B07D-915B0CC30FDC}"/>
              </a:ext>
            </a:extLst>
          </p:cNvPr>
          <p:cNvSpPr txBox="1"/>
          <p:nvPr userDrawn="1"/>
        </p:nvSpPr>
        <p:spPr>
          <a:xfrm>
            <a:off x="3526971" y="1219200"/>
            <a:ext cx="184731" cy="369332"/>
          </a:xfrm>
          <a:prstGeom prst="rect">
            <a:avLst/>
          </a:prstGeom>
          <a:noFill/>
        </p:spPr>
        <p:txBody>
          <a:bodyPr wrap="none" rtlCol="0">
            <a:spAutoFit/>
          </a:bodyPr>
          <a:lstStyle/>
          <a:p>
            <a:endParaRPr lang="en-US" b="0" i="0" dirty="0">
              <a:latin typeface="Montserrat" pitchFamily="2" charset="77"/>
            </a:endParaRPr>
          </a:p>
        </p:txBody>
      </p:sp>
    </p:spTree>
    <p:extLst>
      <p:ext uri="{BB962C8B-B14F-4D97-AF65-F5344CB8AC3E}">
        <p14:creationId xmlns:p14="http://schemas.microsoft.com/office/powerpoint/2010/main" val="384315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FC10-EEDB-AE46-9546-B1C1360F3777}"/>
              </a:ext>
            </a:extLst>
          </p:cNvPr>
          <p:cNvSpPr>
            <a:spLocks noGrp="1"/>
          </p:cNvSpPr>
          <p:nvPr>
            <p:ph type="title"/>
          </p:nvPr>
        </p:nvSpPr>
        <p:spPr>
          <a:xfrm>
            <a:off x="609600" y="2862263"/>
            <a:ext cx="10515600" cy="1133475"/>
          </a:xfrm>
          <a:prstGeom prst="rect">
            <a:avLst/>
          </a:prstGeom>
        </p:spPr>
        <p:txBody>
          <a:bodyPr anchor="ctr" anchorCtr="0"/>
          <a:lstStyle>
            <a:lvl1pPr algn="ctr">
              <a:defRPr sz="4800" b="1" i="0">
                <a:solidFill>
                  <a:schemeClr val="accent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DA11E492-9BB5-B440-A7DD-EBC8AC44DB88}"/>
              </a:ext>
            </a:extLst>
          </p:cNvPr>
          <p:cNvSpPr>
            <a:spLocks noGrp="1"/>
          </p:cNvSpPr>
          <p:nvPr>
            <p:ph type="body" idx="1"/>
          </p:nvPr>
        </p:nvSpPr>
        <p:spPr>
          <a:xfrm>
            <a:off x="609600" y="4338798"/>
            <a:ext cx="5486400" cy="1909602"/>
          </a:xfrm>
          <a:prstGeom prst="rect">
            <a:avLst/>
          </a:prstGeom>
        </p:spPr>
        <p:txBody>
          <a:bodyPr anchor="b" anchorCtr="0"/>
          <a:lstStyle>
            <a:lvl1pPr marL="0" indent="0">
              <a:spcBef>
                <a:spcPts val="0"/>
              </a:spcBef>
              <a:spcAft>
                <a:spcPts val="300"/>
              </a:spcAft>
              <a:buNone/>
              <a:defRPr sz="1200" b="0" i="0">
                <a:solidFill>
                  <a:schemeClr val="tx1"/>
                </a:solidFill>
                <a:latin typeface="Montserrat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descr="Metro State University">
            <a:extLst>
              <a:ext uri="{FF2B5EF4-FFF2-40B4-BE49-F238E27FC236}">
                <a16:creationId xmlns:a16="http://schemas.microsoft.com/office/drawing/2014/main" id="{A4C4FE51-E9E1-614D-8DF0-A984CF6F83A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5051" y="249481"/>
            <a:ext cx="1326981" cy="870087"/>
          </a:xfrm>
          <a:prstGeom prst="rect">
            <a:avLst/>
          </a:prstGeom>
        </p:spPr>
      </p:pic>
    </p:spTree>
    <p:extLst>
      <p:ext uri="{BB962C8B-B14F-4D97-AF65-F5344CB8AC3E}">
        <p14:creationId xmlns:p14="http://schemas.microsoft.com/office/powerpoint/2010/main" val="236294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2475F-1990-344F-863A-ED9B43FAB3C5}"/>
              </a:ext>
            </a:extLst>
          </p:cNvPr>
          <p:cNvSpPr>
            <a:spLocks noGrp="1"/>
          </p:cNvSpPr>
          <p:nvPr>
            <p:ph type="title"/>
          </p:nvPr>
        </p:nvSpPr>
        <p:spPr>
          <a:xfrm>
            <a:off x="609600" y="609600"/>
            <a:ext cx="10972800" cy="1071418"/>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D1E075B-9914-3C4B-961A-E19923D66A2A}"/>
              </a:ext>
            </a:extLst>
          </p:cNvPr>
          <p:cNvSpPr>
            <a:spLocks noGrp="1"/>
          </p:cNvSpPr>
          <p:nvPr>
            <p:ph type="body" idx="1"/>
          </p:nvPr>
        </p:nvSpPr>
        <p:spPr>
          <a:xfrm>
            <a:off x="609599" y="1681018"/>
            <a:ext cx="10972799" cy="456738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939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8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a:solidFill>
            <a:schemeClr val="tx1"/>
          </a:solidFill>
          <a:latin typeface="Montserrat" pitchFamily="2" charset="77"/>
          <a:ea typeface="+mn-ea"/>
          <a:cs typeface="+mn-cs"/>
        </a:defRPr>
      </a:lvl1pPr>
      <a:lvl2pPr marL="579438" indent="-230188" algn="l" defTabSz="914400" rtl="0" eaLnBrk="1" latinLnBrk="0" hangingPunct="1">
        <a:lnSpc>
          <a:spcPct val="90000"/>
        </a:lnSpc>
        <a:spcBef>
          <a:spcPts val="500"/>
        </a:spcBef>
        <a:buFont typeface="Arial" panose="020B0604020202020204" pitchFamily="34" charset="0"/>
        <a:buChar char="•"/>
        <a:tabLst/>
        <a:defRPr sz="2400" b="0" i="0" kern="1200">
          <a:solidFill>
            <a:schemeClr val="tx1"/>
          </a:solidFill>
          <a:latin typeface="Montserrat" pitchFamily="2" charset="77"/>
          <a:ea typeface="+mn-ea"/>
          <a:cs typeface="+mn-cs"/>
        </a:defRPr>
      </a:lvl2pPr>
      <a:lvl3pPr marL="863600" indent="-174625"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ontserrat" pitchFamily="2" charset="77"/>
          <a:ea typeface="+mn-ea"/>
          <a:cs typeface="+mn-cs"/>
        </a:defRPr>
      </a:lvl3pPr>
      <a:lvl4pPr marL="1204913" indent="-174625"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ontserrat" pitchFamily="2" charset="77"/>
          <a:ea typeface="+mn-ea"/>
          <a:cs typeface="+mn-cs"/>
        </a:defRPr>
      </a:lvl4pPr>
      <a:lvl5pPr marL="1490663" indent="-176213"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4">
          <p15:clr>
            <a:srgbClr val="F26B43"/>
          </p15:clr>
        </p15:guide>
        <p15:guide id="4" pos="7536">
          <p15:clr>
            <a:srgbClr val="F26B43"/>
          </p15:clr>
        </p15:guide>
        <p15:guide id="5" orient="horz" pos="144">
          <p15:clr>
            <a:srgbClr val="F26B43"/>
          </p15:clr>
        </p15:guide>
        <p15:guide id="6" orient="horz" pos="4176">
          <p15:clr>
            <a:srgbClr val="F26B43"/>
          </p15:clr>
        </p15:guide>
        <p15:guide id="7" pos="384">
          <p15:clr>
            <a:srgbClr val="F26B43"/>
          </p15:clr>
        </p15:guide>
        <p15:guide id="8" pos="7296">
          <p15:clr>
            <a:srgbClr val="F26B43"/>
          </p15:clr>
        </p15:guide>
        <p15:guide id="9" orient="horz" pos="744">
          <p15:clr>
            <a:srgbClr val="F26B43"/>
          </p15:clr>
        </p15:guide>
        <p15:guide id="10" orient="horz" pos="3936">
          <p15:clr>
            <a:srgbClr val="F26B43"/>
          </p15:clr>
        </p15:guide>
        <p15:guide id="11" pos="3456">
          <p15:clr>
            <a:srgbClr val="F26B43"/>
          </p15:clr>
        </p15:guide>
        <p15:guide id="12" orient="horz" pos="984">
          <p15:clr>
            <a:srgbClr val="F26B43"/>
          </p15:clr>
        </p15:guide>
        <p15:guide id="13" orient="horz" pos="3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Review of Systems (ROS)</a:t>
            </a:r>
          </a:p>
        </p:txBody>
      </p:sp>
      <p:sp>
        <p:nvSpPr>
          <p:cNvPr id="3" name="Subtitle 2"/>
          <p:cNvSpPr>
            <a:spLocks noGrp="1"/>
          </p:cNvSpPr>
          <p:nvPr>
            <p:ph type="subTitle" idx="1"/>
          </p:nvPr>
        </p:nvSpPr>
        <p:spPr>
          <a:xfrm>
            <a:off x="609598" y="4549083"/>
            <a:ext cx="6400800" cy="1752600"/>
          </a:xfrm>
        </p:spPr>
        <p:txBody>
          <a:bodyPr/>
          <a:lstStyle/>
          <a:p>
            <a:r>
              <a:rPr lang="en-US" dirty="0"/>
              <a:t>Kim Yung Pfuhl DNP, APRN, CNP</a:t>
            </a:r>
          </a:p>
        </p:txBody>
      </p:sp>
    </p:spTree>
    <p:extLst>
      <p:ext uri="{BB962C8B-B14F-4D97-AF65-F5344CB8AC3E}">
        <p14:creationId xmlns:p14="http://schemas.microsoft.com/office/powerpoint/2010/main" val="287836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Gastrointestinal</a:t>
            </a:r>
          </a:p>
        </p:txBody>
      </p:sp>
      <p:sp>
        <p:nvSpPr>
          <p:cNvPr id="3" name="Content Placeholder 2"/>
          <p:cNvSpPr>
            <a:spLocks noGrp="1"/>
          </p:cNvSpPr>
          <p:nvPr>
            <p:ph sz="half" idx="1"/>
          </p:nvPr>
        </p:nvSpPr>
        <p:spPr/>
        <p:txBody>
          <a:bodyPr>
            <a:normAutofit/>
          </a:bodyPr>
          <a:lstStyle/>
          <a:p>
            <a:r>
              <a:rPr lang="en-US" dirty="0"/>
              <a:t>Dysphagia</a:t>
            </a:r>
          </a:p>
          <a:p>
            <a:r>
              <a:rPr lang="en-US" dirty="0"/>
              <a:t>Heartburn</a:t>
            </a:r>
          </a:p>
          <a:p>
            <a:r>
              <a:rPr lang="en-US" dirty="0"/>
              <a:t>Appetite</a:t>
            </a:r>
          </a:p>
          <a:p>
            <a:r>
              <a:rPr lang="en-US" dirty="0"/>
              <a:t>Nausea</a:t>
            </a:r>
          </a:p>
          <a:p>
            <a:r>
              <a:rPr lang="en-US" dirty="0"/>
              <a:t>Rectal bleeding</a:t>
            </a:r>
          </a:p>
          <a:p>
            <a:r>
              <a:rPr lang="en-US" dirty="0"/>
              <a:t>Black or tarry stools</a:t>
            </a:r>
          </a:p>
          <a:p>
            <a:r>
              <a:rPr lang="en-US" dirty="0"/>
              <a:t>Abdominal pain</a:t>
            </a:r>
          </a:p>
          <a:p>
            <a:r>
              <a:rPr lang="en-US" dirty="0"/>
              <a:t>Food intolerance</a:t>
            </a:r>
          </a:p>
        </p:txBody>
      </p:sp>
      <p:sp>
        <p:nvSpPr>
          <p:cNvPr id="4" name="Content Placeholder 3"/>
          <p:cNvSpPr>
            <a:spLocks noGrp="1"/>
          </p:cNvSpPr>
          <p:nvPr>
            <p:ph sz="half" idx="2"/>
          </p:nvPr>
        </p:nvSpPr>
        <p:spPr/>
        <p:txBody>
          <a:bodyPr>
            <a:normAutofit/>
          </a:bodyPr>
          <a:lstStyle/>
          <a:p>
            <a:r>
              <a:rPr lang="en-US" dirty="0"/>
              <a:t>Bowel movements</a:t>
            </a:r>
          </a:p>
          <a:p>
            <a:r>
              <a:rPr lang="en-US" dirty="0"/>
              <a:t>Stool color and size</a:t>
            </a:r>
          </a:p>
          <a:p>
            <a:r>
              <a:rPr lang="en-US" dirty="0"/>
              <a:t>Change in bowel habits</a:t>
            </a:r>
          </a:p>
          <a:p>
            <a:r>
              <a:rPr lang="en-US" dirty="0"/>
              <a:t>Pain with defecation</a:t>
            </a:r>
          </a:p>
          <a:p>
            <a:r>
              <a:rPr lang="en-US" dirty="0"/>
              <a:t>Hemorrhoids</a:t>
            </a:r>
          </a:p>
          <a:p>
            <a:r>
              <a:rPr lang="en-US" dirty="0"/>
              <a:t>Constipation</a:t>
            </a:r>
          </a:p>
          <a:p>
            <a:r>
              <a:rPr lang="en-US" dirty="0"/>
              <a:t> diarrhea</a:t>
            </a:r>
          </a:p>
          <a:p>
            <a:r>
              <a:rPr lang="en-US" dirty="0"/>
              <a:t>Excessive belching/flatus</a:t>
            </a:r>
          </a:p>
        </p:txBody>
      </p:sp>
      <p:pic>
        <p:nvPicPr>
          <p:cNvPr id="5" name="Picture 4"/>
          <p:cNvPicPr>
            <a:picLocks noChangeAspect="1"/>
          </p:cNvPicPr>
          <p:nvPr/>
        </p:nvPicPr>
        <p:blipFill>
          <a:blip r:embed="rId2"/>
          <a:stretch>
            <a:fillRect/>
          </a:stretch>
        </p:blipFill>
        <p:spPr>
          <a:xfrm>
            <a:off x="9768688" y="172894"/>
            <a:ext cx="1915311" cy="1307144"/>
          </a:xfrm>
          <a:prstGeom prst="rect">
            <a:avLst/>
          </a:prstGeom>
        </p:spPr>
      </p:pic>
    </p:spTree>
    <p:extLst>
      <p:ext uri="{BB962C8B-B14F-4D97-AF65-F5344CB8AC3E}">
        <p14:creationId xmlns:p14="http://schemas.microsoft.com/office/powerpoint/2010/main" val="372398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Peripheral vascular</a:t>
            </a:r>
          </a:p>
        </p:txBody>
      </p:sp>
      <p:sp>
        <p:nvSpPr>
          <p:cNvPr id="3" name="Content Placeholder 2"/>
          <p:cNvSpPr>
            <a:spLocks noGrp="1"/>
          </p:cNvSpPr>
          <p:nvPr>
            <p:ph sz="half" idx="1"/>
          </p:nvPr>
        </p:nvSpPr>
        <p:spPr/>
        <p:txBody>
          <a:bodyPr/>
          <a:lstStyle/>
          <a:p>
            <a:r>
              <a:rPr lang="en-US" dirty="0"/>
              <a:t>Intermittent claudication</a:t>
            </a:r>
          </a:p>
          <a:p>
            <a:r>
              <a:rPr lang="en-US" dirty="0"/>
              <a:t>Swelling in calves, legs, feet</a:t>
            </a:r>
          </a:p>
          <a:p>
            <a:r>
              <a:rPr lang="en-US" dirty="0"/>
              <a:t>Color changes in fingertips/toes in cold weather</a:t>
            </a:r>
          </a:p>
        </p:txBody>
      </p:sp>
      <p:sp>
        <p:nvSpPr>
          <p:cNvPr id="4" name="Content Placeholder 3"/>
          <p:cNvSpPr>
            <a:spLocks noGrp="1"/>
          </p:cNvSpPr>
          <p:nvPr>
            <p:ph sz="half" idx="2"/>
          </p:nvPr>
        </p:nvSpPr>
        <p:spPr/>
        <p:txBody>
          <a:bodyPr/>
          <a:lstStyle/>
          <a:p>
            <a:r>
              <a:rPr lang="en-US" dirty="0"/>
              <a:t>Leg cramps</a:t>
            </a:r>
          </a:p>
          <a:p>
            <a:r>
              <a:rPr lang="en-US" dirty="0"/>
              <a:t>Varicose veins</a:t>
            </a:r>
          </a:p>
          <a:p>
            <a:r>
              <a:rPr lang="en-US" dirty="0" err="1"/>
              <a:t>Hx</a:t>
            </a:r>
            <a:r>
              <a:rPr lang="en-US" dirty="0"/>
              <a:t> of DVT</a:t>
            </a:r>
          </a:p>
          <a:p>
            <a:r>
              <a:rPr lang="en-US" dirty="0"/>
              <a:t>Swelling with redness or tenderness</a:t>
            </a:r>
          </a:p>
        </p:txBody>
      </p:sp>
      <p:pic>
        <p:nvPicPr>
          <p:cNvPr id="5" name="Picture 4"/>
          <p:cNvPicPr>
            <a:picLocks noChangeAspect="1"/>
          </p:cNvPicPr>
          <p:nvPr/>
        </p:nvPicPr>
        <p:blipFill>
          <a:blip r:embed="rId2"/>
          <a:stretch>
            <a:fillRect/>
          </a:stretch>
        </p:blipFill>
        <p:spPr>
          <a:xfrm>
            <a:off x="2381060" y="3779337"/>
            <a:ext cx="2981105" cy="2346827"/>
          </a:xfrm>
          <a:prstGeom prst="rect">
            <a:avLst/>
          </a:prstGeom>
        </p:spPr>
      </p:pic>
    </p:spTree>
    <p:extLst>
      <p:ext uri="{BB962C8B-B14F-4D97-AF65-F5344CB8AC3E}">
        <p14:creationId xmlns:p14="http://schemas.microsoft.com/office/powerpoint/2010/main" val="1981023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Urinary</a:t>
            </a:r>
          </a:p>
        </p:txBody>
      </p:sp>
      <p:sp>
        <p:nvSpPr>
          <p:cNvPr id="3" name="Content Placeholder 2"/>
          <p:cNvSpPr>
            <a:spLocks noGrp="1"/>
          </p:cNvSpPr>
          <p:nvPr>
            <p:ph sz="half" idx="1"/>
          </p:nvPr>
        </p:nvSpPr>
        <p:spPr/>
        <p:txBody>
          <a:bodyPr/>
          <a:lstStyle/>
          <a:p>
            <a:r>
              <a:rPr lang="en-US" dirty="0"/>
              <a:t>Frequency</a:t>
            </a:r>
          </a:p>
          <a:p>
            <a:r>
              <a:rPr lang="en-US" dirty="0"/>
              <a:t>Polyuria</a:t>
            </a:r>
          </a:p>
          <a:p>
            <a:r>
              <a:rPr lang="en-US" dirty="0" err="1"/>
              <a:t>Nocturia</a:t>
            </a:r>
            <a:endParaRPr lang="en-US" dirty="0"/>
          </a:p>
          <a:p>
            <a:r>
              <a:rPr lang="en-US" dirty="0"/>
              <a:t>Hematuria</a:t>
            </a:r>
          </a:p>
          <a:p>
            <a:r>
              <a:rPr lang="en-US" dirty="0" err="1"/>
              <a:t>Suprapubic</a:t>
            </a:r>
            <a:r>
              <a:rPr lang="en-US" dirty="0"/>
              <a:t> pain</a:t>
            </a:r>
          </a:p>
          <a:p>
            <a:r>
              <a:rPr lang="en-US" dirty="0"/>
              <a:t>Decreased force of urinary stream</a:t>
            </a:r>
          </a:p>
        </p:txBody>
      </p:sp>
      <p:sp>
        <p:nvSpPr>
          <p:cNvPr id="4" name="Content Placeholder 3"/>
          <p:cNvSpPr>
            <a:spLocks noGrp="1"/>
          </p:cNvSpPr>
          <p:nvPr>
            <p:ph sz="half" idx="2"/>
          </p:nvPr>
        </p:nvSpPr>
        <p:spPr/>
        <p:txBody>
          <a:bodyPr/>
          <a:lstStyle/>
          <a:p>
            <a:r>
              <a:rPr lang="en-US" dirty="0"/>
              <a:t>Urgency</a:t>
            </a:r>
          </a:p>
          <a:p>
            <a:r>
              <a:rPr lang="en-US" dirty="0"/>
              <a:t>Burning/pain with urination</a:t>
            </a:r>
          </a:p>
          <a:p>
            <a:r>
              <a:rPr lang="en-US" dirty="0"/>
              <a:t>UTIs</a:t>
            </a:r>
          </a:p>
          <a:p>
            <a:r>
              <a:rPr lang="en-US" dirty="0"/>
              <a:t>Kidney/flank pain</a:t>
            </a:r>
          </a:p>
          <a:p>
            <a:r>
              <a:rPr lang="en-US" dirty="0"/>
              <a:t>Incontinence</a:t>
            </a:r>
          </a:p>
          <a:p>
            <a:r>
              <a:rPr lang="en-US" dirty="0"/>
              <a:t>Hesitancy</a:t>
            </a:r>
          </a:p>
          <a:p>
            <a:r>
              <a:rPr lang="en-US" dirty="0"/>
              <a:t>dribbling</a:t>
            </a:r>
          </a:p>
        </p:txBody>
      </p:sp>
      <p:pic>
        <p:nvPicPr>
          <p:cNvPr id="5" name="Picture 4"/>
          <p:cNvPicPr>
            <a:picLocks noChangeAspect="1"/>
          </p:cNvPicPr>
          <p:nvPr/>
        </p:nvPicPr>
        <p:blipFill>
          <a:blip r:embed="rId2"/>
          <a:stretch>
            <a:fillRect/>
          </a:stretch>
        </p:blipFill>
        <p:spPr>
          <a:xfrm>
            <a:off x="3348766" y="1021532"/>
            <a:ext cx="1794734" cy="1866523"/>
          </a:xfrm>
          <a:prstGeom prst="rect">
            <a:avLst/>
          </a:prstGeom>
        </p:spPr>
      </p:pic>
    </p:spTree>
    <p:extLst>
      <p:ext uri="{BB962C8B-B14F-4D97-AF65-F5344CB8AC3E}">
        <p14:creationId xmlns:p14="http://schemas.microsoft.com/office/powerpoint/2010/main" val="112605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anatomic male</a:t>
            </a:r>
          </a:p>
        </p:txBody>
      </p:sp>
      <p:sp>
        <p:nvSpPr>
          <p:cNvPr id="3" name="Content Placeholder 2"/>
          <p:cNvSpPr>
            <a:spLocks noGrp="1"/>
          </p:cNvSpPr>
          <p:nvPr>
            <p:ph sz="half" idx="1"/>
          </p:nvPr>
        </p:nvSpPr>
        <p:spPr/>
        <p:txBody>
          <a:bodyPr/>
          <a:lstStyle/>
          <a:p>
            <a:r>
              <a:rPr lang="en-US" dirty="0"/>
              <a:t>Hernias</a:t>
            </a:r>
          </a:p>
          <a:p>
            <a:r>
              <a:rPr lang="en-US" dirty="0"/>
              <a:t>Discharge/sores from penis</a:t>
            </a:r>
          </a:p>
          <a:p>
            <a:r>
              <a:rPr lang="en-US" dirty="0"/>
              <a:t>Testicular pain/masses</a:t>
            </a:r>
          </a:p>
          <a:p>
            <a:r>
              <a:rPr lang="en-US" dirty="0"/>
              <a:t>Birth control methods/condom use</a:t>
            </a:r>
          </a:p>
        </p:txBody>
      </p:sp>
      <p:sp>
        <p:nvSpPr>
          <p:cNvPr id="4" name="Content Placeholder 3"/>
          <p:cNvSpPr>
            <a:spLocks noGrp="1"/>
          </p:cNvSpPr>
          <p:nvPr>
            <p:ph sz="half" idx="2"/>
          </p:nvPr>
        </p:nvSpPr>
        <p:spPr/>
        <p:txBody>
          <a:bodyPr/>
          <a:lstStyle/>
          <a:p>
            <a:r>
              <a:rPr lang="en-US" dirty="0"/>
              <a:t>Scrotal pain/swelling</a:t>
            </a:r>
          </a:p>
          <a:p>
            <a:r>
              <a:rPr lang="en-US" dirty="0"/>
              <a:t>STI </a:t>
            </a:r>
            <a:r>
              <a:rPr lang="en-US" dirty="0" err="1"/>
              <a:t>hx</a:t>
            </a:r>
            <a:endParaRPr lang="en-US" dirty="0"/>
          </a:p>
          <a:p>
            <a:r>
              <a:rPr lang="en-US" dirty="0"/>
              <a:t>Sexual habits, interest, function, satisfaction</a:t>
            </a:r>
          </a:p>
          <a:p>
            <a:r>
              <a:rPr lang="en-US" dirty="0"/>
              <a:t>HIV concerns</a:t>
            </a:r>
          </a:p>
        </p:txBody>
      </p:sp>
    </p:spTree>
    <p:extLst>
      <p:ext uri="{BB962C8B-B14F-4D97-AF65-F5344CB8AC3E}">
        <p14:creationId xmlns:p14="http://schemas.microsoft.com/office/powerpoint/2010/main" val="277964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anatomic female</a:t>
            </a:r>
          </a:p>
        </p:txBody>
      </p:sp>
      <p:sp>
        <p:nvSpPr>
          <p:cNvPr id="3" name="Content Placeholder 2"/>
          <p:cNvSpPr>
            <a:spLocks noGrp="1"/>
          </p:cNvSpPr>
          <p:nvPr>
            <p:ph sz="half" idx="1"/>
          </p:nvPr>
        </p:nvSpPr>
        <p:spPr/>
        <p:txBody>
          <a:bodyPr>
            <a:normAutofit lnSpcReduction="10000"/>
          </a:bodyPr>
          <a:lstStyle/>
          <a:p>
            <a:r>
              <a:rPr lang="en-US" dirty="0"/>
              <a:t>Age at menarche</a:t>
            </a:r>
          </a:p>
          <a:p>
            <a:r>
              <a:rPr lang="en-US" dirty="0"/>
              <a:t>Regularity/ frequency/duration of periods</a:t>
            </a:r>
          </a:p>
          <a:p>
            <a:r>
              <a:rPr lang="en-US" dirty="0"/>
              <a:t>Dysmenorrhea</a:t>
            </a:r>
          </a:p>
          <a:p>
            <a:r>
              <a:rPr lang="en-US" dirty="0"/>
              <a:t>Age at menopause</a:t>
            </a:r>
          </a:p>
          <a:p>
            <a:r>
              <a:rPr lang="en-US" dirty="0"/>
              <a:t>Number of pregnancies/number &amp; type of deliveries/complications</a:t>
            </a:r>
          </a:p>
        </p:txBody>
      </p:sp>
      <p:sp>
        <p:nvSpPr>
          <p:cNvPr id="4" name="Content Placeholder 3"/>
          <p:cNvSpPr>
            <a:spLocks noGrp="1"/>
          </p:cNvSpPr>
          <p:nvPr>
            <p:ph sz="half" idx="2"/>
          </p:nvPr>
        </p:nvSpPr>
        <p:spPr/>
        <p:txBody>
          <a:bodyPr>
            <a:normAutofit lnSpcReduction="10000"/>
          </a:bodyPr>
          <a:lstStyle/>
          <a:p>
            <a:r>
              <a:rPr lang="en-US" dirty="0"/>
              <a:t>Bleeding between periods or after intercourse</a:t>
            </a:r>
          </a:p>
          <a:p>
            <a:r>
              <a:rPr lang="en-US" dirty="0"/>
              <a:t>Last menstrual period</a:t>
            </a:r>
          </a:p>
          <a:p>
            <a:r>
              <a:rPr lang="en-US" dirty="0"/>
              <a:t>Vaginal discharge/itching/sores/lumps</a:t>
            </a:r>
          </a:p>
          <a:p>
            <a:r>
              <a:rPr lang="en-US" dirty="0"/>
              <a:t>Birth control method</a:t>
            </a:r>
          </a:p>
          <a:p>
            <a:r>
              <a:rPr lang="en-US" dirty="0"/>
              <a:t>Sexual preference/interest/function/satisfaction</a:t>
            </a:r>
          </a:p>
          <a:p>
            <a:r>
              <a:rPr lang="en-US" dirty="0"/>
              <a:t>HIV concerns</a:t>
            </a:r>
          </a:p>
        </p:txBody>
      </p:sp>
    </p:spTree>
    <p:extLst>
      <p:ext uri="{BB962C8B-B14F-4D97-AF65-F5344CB8AC3E}">
        <p14:creationId xmlns:p14="http://schemas.microsoft.com/office/powerpoint/2010/main" val="33937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Musculoskeletal</a:t>
            </a:r>
          </a:p>
        </p:txBody>
      </p:sp>
      <p:sp>
        <p:nvSpPr>
          <p:cNvPr id="3" name="Content Placeholder 2"/>
          <p:cNvSpPr>
            <a:spLocks noGrp="1"/>
          </p:cNvSpPr>
          <p:nvPr>
            <p:ph sz="half" idx="1"/>
          </p:nvPr>
        </p:nvSpPr>
        <p:spPr/>
        <p:txBody>
          <a:bodyPr/>
          <a:lstStyle/>
          <a:p>
            <a:r>
              <a:rPr lang="en-US" dirty="0"/>
              <a:t>Muscle/joint pain</a:t>
            </a:r>
          </a:p>
          <a:p>
            <a:r>
              <a:rPr lang="en-US" dirty="0"/>
              <a:t>Stiffness</a:t>
            </a:r>
          </a:p>
          <a:p>
            <a:r>
              <a:rPr lang="en-US" dirty="0"/>
              <a:t>Arthritis</a:t>
            </a:r>
          </a:p>
          <a:p>
            <a:r>
              <a:rPr lang="en-US" dirty="0"/>
              <a:t>Gout</a:t>
            </a:r>
          </a:p>
          <a:p>
            <a:r>
              <a:rPr lang="en-US" dirty="0"/>
              <a:t>Limitation in ROM</a:t>
            </a:r>
          </a:p>
          <a:p>
            <a:r>
              <a:rPr lang="en-US" dirty="0"/>
              <a:t>History of trauma</a:t>
            </a:r>
          </a:p>
        </p:txBody>
      </p:sp>
      <p:sp>
        <p:nvSpPr>
          <p:cNvPr id="4" name="Content Placeholder 3"/>
          <p:cNvSpPr>
            <a:spLocks noGrp="1"/>
          </p:cNvSpPr>
          <p:nvPr>
            <p:ph sz="half" idx="2"/>
          </p:nvPr>
        </p:nvSpPr>
        <p:spPr/>
        <p:txBody>
          <a:bodyPr/>
          <a:lstStyle/>
          <a:p>
            <a:r>
              <a:rPr lang="en-US" dirty="0"/>
              <a:t>Backache</a:t>
            </a:r>
          </a:p>
          <a:p>
            <a:r>
              <a:rPr lang="en-US" dirty="0"/>
              <a:t>Location of affected joints/muscles</a:t>
            </a:r>
          </a:p>
          <a:p>
            <a:r>
              <a:rPr lang="en-US" dirty="0"/>
              <a:t>Swelling/redness/pain </a:t>
            </a:r>
          </a:p>
          <a:p>
            <a:r>
              <a:rPr lang="en-US" dirty="0"/>
              <a:t>Tenderness/stiffness</a:t>
            </a:r>
          </a:p>
          <a:p>
            <a:r>
              <a:rPr lang="en-US" dirty="0"/>
              <a:t>Joint pain with fever, chills, rash, anorexia, </a:t>
            </a:r>
            <a:r>
              <a:rPr lang="en-US" dirty="0" err="1"/>
              <a:t>wt</a:t>
            </a:r>
            <a:r>
              <a:rPr lang="en-US" dirty="0"/>
              <a:t> loss</a:t>
            </a:r>
          </a:p>
        </p:txBody>
      </p:sp>
      <p:pic>
        <p:nvPicPr>
          <p:cNvPr id="5" name="Picture 4"/>
          <p:cNvPicPr>
            <a:picLocks noChangeAspect="1"/>
          </p:cNvPicPr>
          <p:nvPr/>
        </p:nvPicPr>
        <p:blipFill>
          <a:blip r:embed="rId2"/>
          <a:stretch>
            <a:fillRect/>
          </a:stretch>
        </p:blipFill>
        <p:spPr>
          <a:xfrm>
            <a:off x="3505200" y="4953000"/>
            <a:ext cx="2514600" cy="1716350"/>
          </a:xfrm>
          <a:prstGeom prst="rect">
            <a:avLst/>
          </a:prstGeom>
        </p:spPr>
      </p:pic>
    </p:spTree>
    <p:extLst>
      <p:ext uri="{BB962C8B-B14F-4D97-AF65-F5344CB8AC3E}">
        <p14:creationId xmlns:p14="http://schemas.microsoft.com/office/powerpoint/2010/main" val="252151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Psychiatric</a:t>
            </a:r>
          </a:p>
        </p:txBody>
      </p:sp>
      <p:sp>
        <p:nvSpPr>
          <p:cNvPr id="3" name="Content Placeholder 2"/>
          <p:cNvSpPr>
            <a:spLocks noGrp="1"/>
          </p:cNvSpPr>
          <p:nvPr>
            <p:ph sz="half" idx="1"/>
          </p:nvPr>
        </p:nvSpPr>
        <p:spPr/>
        <p:txBody>
          <a:bodyPr/>
          <a:lstStyle/>
          <a:p>
            <a:r>
              <a:rPr lang="en-US" dirty="0"/>
              <a:t>Nervousness</a:t>
            </a:r>
          </a:p>
          <a:p>
            <a:r>
              <a:rPr lang="en-US" dirty="0"/>
              <a:t>Tension</a:t>
            </a:r>
          </a:p>
          <a:p>
            <a:r>
              <a:rPr lang="en-US" dirty="0"/>
              <a:t>Mental health dx</a:t>
            </a:r>
          </a:p>
        </p:txBody>
      </p:sp>
      <p:sp>
        <p:nvSpPr>
          <p:cNvPr id="4" name="Content Placeholder 3"/>
          <p:cNvSpPr>
            <a:spLocks noGrp="1"/>
          </p:cNvSpPr>
          <p:nvPr>
            <p:ph sz="half" idx="2"/>
          </p:nvPr>
        </p:nvSpPr>
        <p:spPr/>
        <p:txBody>
          <a:bodyPr/>
          <a:lstStyle/>
          <a:p>
            <a:r>
              <a:rPr lang="en-US" dirty="0"/>
              <a:t>Mood</a:t>
            </a:r>
          </a:p>
          <a:p>
            <a:r>
              <a:rPr lang="en-US" dirty="0"/>
              <a:t>Memory change</a:t>
            </a:r>
          </a:p>
          <a:p>
            <a:r>
              <a:rPr lang="en-US" dirty="0"/>
              <a:t>Suicide attempts</a:t>
            </a:r>
          </a:p>
        </p:txBody>
      </p:sp>
    </p:spTree>
    <p:extLst>
      <p:ext uri="{BB962C8B-B14F-4D97-AF65-F5344CB8AC3E}">
        <p14:creationId xmlns:p14="http://schemas.microsoft.com/office/powerpoint/2010/main" val="325483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Neurologic</a:t>
            </a:r>
          </a:p>
        </p:txBody>
      </p:sp>
      <p:sp>
        <p:nvSpPr>
          <p:cNvPr id="3" name="Content Placeholder 2"/>
          <p:cNvSpPr>
            <a:spLocks noGrp="1"/>
          </p:cNvSpPr>
          <p:nvPr>
            <p:ph sz="half" idx="1"/>
          </p:nvPr>
        </p:nvSpPr>
        <p:spPr/>
        <p:txBody>
          <a:bodyPr/>
          <a:lstStyle/>
          <a:p>
            <a:r>
              <a:rPr lang="en-US" dirty="0"/>
              <a:t>Changes in mood, attention, or speech</a:t>
            </a:r>
          </a:p>
          <a:p>
            <a:r>
              <a:rPr lang="en-US" dirty="0"/>
              <a:t>Headache</a:t>
            </a:r>
          </a:p>
          <a:p>
            <a:r>
              <a:rPr lang="en-US" dirty="0"/>
              <a:t>Dizziness</a:t>
            </a:r>
          </a:p>
          <a:p>
            <a:r>
              <a:rPr lang="en-US" dirty="0"/>
              <a:t>Vertigo</a:t>
            </a:r>
          </a:p>
          <a:p>
            <a:r>
              <a:rPr lang="en-US" dirty="0"/>
              <a:t>Fainting/blackouts</a:t>
            </a:r>
          </a:p>
          <a:p>
            <a:r>
              <a:rPr lang="en-US" dirty="0"/>
              <a:t>Tremors</a:t>
            </a:r>
          </a:p>
          <a:p>
            <a:r>
              <a:rPr lang="en-US" dirty="0"/>
              <a:t>seizures</a:t>
            </a:r>
          </a:p>
        </p:txBody>
      </p:sp>
      <p:sp>
        <p:nvSpPr>
          <p:cNvPr id="4" name="Content Placeholder 3"/>
          <p:cNvSpPr>
            <a:spLocks noGrp="1"/>
          </p:cNvSpPr>
          <p:nvPr>
            <p:ph sz="half" idx="2"/>
          </p:nvPr>
        </p:nvSpPr>
        <p:spPr>
          <a:xfrm>
            <a:off x="6197602" y="2264687"/>
            <a:ext cx="5384800" cy="4196455"/>
          </a:xfrm>
        </p:spPr>
        <p:txBody>
          <a:bodyPr/>
          <a:lstStyle/>
          <a:p>
            <a:r>
              <a:rPr lang="en-US" dirty="0"/>
              <a:t>Changes in orientation, memory, insight, or judgment</a:t>
            </a:r>
          </a:p>
          <a:p>
            <a:r>
              <a:rPr lang="en-US" dirty="0"/>
              <a:t>Weakness/paralysis</a:t>
            </a:r>
          </a:p>
          <a:p>
            <a:r>
              <a:rPr lang="en-US" dirty="0"/>
              <a:t>Numbness or loss of sensation</a:t>
            </a:r>
          </a:p>
          <a:p>
            <a:r>
              <a:rPr lang="en-US" dirty="0"/>
              <a:t>Tingling / “pins and needles”</a:t>
            </a:r>
          </a:p>
          <a:p>
            <a:endParaRPr lang="en-US" dirty="0"/>
          </a:p>
        </p:txBody>
      </p:sp>
      <p:pic>
        <p:nvPicPr>
          <p:cNvPr id="5" name="Picture 4"/>
          <p:cNvPicPr>
            <a:picLocks noChangeAspect="1"/>
          </p:cNvPicPr>
          <p:nvPr/>
        </p:nvPicPr>
        <p:blipFill>
          <a:blip r:embed="rId2"/>
          <a:stretch>
            <a:fillRect/>
          </a:stretch>
        </p:blipFill>
        <p:spPr>
          <a:xfrm>
            <a:off x="8890002" y="317765"/>
            <a:ext cx="2206783" cy="1655087"/>
          </a:xfrm>
          <a:prstGeom prst="rect">
            <a:avLst/>
          </a:prstGeom>
        </p:spPr>
      </p:pic>
    </p:spTree>
    <p:extLst>
      <p:ext uri="{BB962C8B-B14F-4D97-AF65-F5344CB8AC3E}">
        <p14:creationId xmlns:p14="http://schemas.microsoft.com/office/powerpoint/2010/main" val="306049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Hematologic</a:t>
            </a:r>
          </a:p>
        </p:txBody>
      </p:sp>
      <p:sp>
        <p:nvSpPr>
          <p:cNvPr id="3" name="Content Placeholder 2"/>
          <p:cNvSpPr>
            <a:spLocks noGrp="1"/>
          </p:cNvSpPr>
          <p:nvPr>
            <p:ph sz="half" idx="1"/>
          </p:nvPr>
        </p:nvSpPr>
        <p:spPr/>
        <p:txBody>
          <a:bodyPr/>
          <a:lstStyle/>
          <a:p>
            <a:r>
              <a:rPr lang="en-US" dirty="0"/>
              <a:t>Anemia</a:t>
            </a:r>
          </a:p>
          <a:p>
            <a:r>
              <a:rPr lang="en-US" dirty="0"/>
              <a:t>Past transfusions</a:t>
            </a:r>
          </a:p>
        </p:txBody>
      </p:sp>
      <p:sp>
        <p:nvSpPr>
          <p:cNvPr id="4" name="Content Placeholder 3"/>
          <p:cNvSpPr>
            <a:spLocks noGrp="1"/>
          </p:cNvSpPr>
          <p:nvPr>
            <p:ph sz="half" idx="2"/>
          </p:nvPr>
        </p:nvSpPr>
        <p:spPr/>
        <p:txBody>
          <a:bodyPr/>
          <a:lstStyle/>
          <a:p>
            <a:r>
              <a:rPr lang="en-US" dirty="0"/>
              <a:t>Easy bruising or bleeding</a:t>
            </a:r>
          </a:p>
          <a:p>
            <a:r>
              <a:rPr lang="en-US" dirty="0"/>
              <a:t>Transfusion reactions</a:t>
            </a:r>
          </a:p>
        </p:txBody>
      </p:sp>
      <p:pic>
        <p:nvPicPr>
          <p:cNvPr id="5" name="Picture 4"/>
          <p:cNvPicPr>
            <a:picLocks noChangeAspect="1"/>
          </p:cNvPicPr>
          <p:nvPr/>
        </p:nvPicPr>
        <p:blipFill>
          <a:blip r:embed="rId2"/>
          <a:stretch>
            <a:fillRect/>
          </a:stretch>
        </p:blipFill>
        <p:spPr>
          <a:xfrm>
            <a:off x="1574800" y="2894091"/>
            <a:ext cx="4419600" cy="3429000"/>
          </a:xfrm>
          <a:prstGeom prst="rect">
            <a:avLst/>
          </a:prstGeom>
        </p:spPr>
      </p:pic>
    </p:spTree>
    <p:extLst>
      <p:ext uri="{BB962C8B-B14F-4D97-AF65-F5344CB8AC3E}">
        <p14:creationId xmlns:p14="http://schemas.microsoft.com/office/powerpoint/2010/main" val="249280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Endocrine</a:t>
            </a:r>
          </a:p>
        </p:txBody>
      </p:sp>
      <p:sp>
        <p:nvSpPr>
          <p:cNvPr id="3" name="Content Placeholder 2"/>
          <p:cNvSpPr>
            <a:spLocks noGrp="1"/>
          </p:cNvSpPr>
          <p:nvPr>
            <p:ph idx="1"/>
          </p:nvPr>
        </p:nvSpPr>
        <p:spPr/>
        <p:txBody>
          <a:bodyPr/>
          <a:lstStyle/>
          <a:p>
            <a:r>
              <a:rPr lang="en-US" dirty="0"/>
              <a:t>“thyroid trouble”</a:t>
            </a:r>
          </a:p>
          <a:p>
            <a:r>
              <a:rPr lang="en-US" dirty="0"/>
              <a:t>Excessive thirst or hunger</a:t>
            </a:r>
          </a:p>
          <a:p>
            <a:r>
              <a:rPr lang="en-US" dirty="0"/>
              <a:t>Heat or cold intolerance</a:t>
            </a:r>
          </a:p>
          <a:p>
            <a:r>
              <a:rPr lang="en-US" dirty="0"/>
              <a:t>Excessive sweating</a:t>
            </a:r>
          </a:p>
          <a:p>
            <a:r>
              <a:rPr lang="en-US" dirty="0"/>
              <a:t>polyuria</a:t>
            </a:r>
          </a:p>
          <a:p>
            <a:r>
              <a:rPr lang="en-US" dirty="0"/>
              <a:t>Change in glove or shoe size</a:t>
            </a:r>
          </a:p>
        </p:txBody>
      </p:sp>
      <p:pic>
        <p:nvPicPr>
          <p:cNvPr id="5" name="Picture 4"/>
          <p:cNvPicPr>
            <a:picLocks noChangeAspect="1"/>
          </p:cNvPicPr>
          <p:nvPr/>
        </p:nvPicPr>
        <p:blipFill>
          <a:blip r:embed="rId2"/>
          <a:stretch>
            <a:fillRect/>
          </a:stretch>
        </p:blipFill>
        <p:spPr>
          <a:xfrm>
            <a:off x="6982870" y="1466777"/>
            <a:ext cx="4226326" cy="3924445"/>
          </a:xfrm>
          <a:prstGeom prst="rect">
            <a:avLst/>
          </a:prstGeom>
        </p:spPr>
      </p:pic>
    </p:spTree>
    <p:extLst>
      <p:ext uri="{BB962C8B-B14F-4D97-AF65-F5344CB8AC3E}">
        <p14:creationId xmlns:p14="http://schemas.microsoft.com/office/powerpoint/2010/main" val="132860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a:t>
            </a:r>
          </a:p>
        </p:txBody>
      </p:sp>
      <p:sp>
        <p:nvSpPr>
          <p:cNvPr id="3" name="Content Placeholder 2"/>
          <p:cNvSpPr>
            <a:spLocks noGrp="1"/>
          </p:cNvSpPr>
          <p:nvPr>
            <p:ph idx="1"/>
          </p:nvPr>
        </p:nvSpPr>
        <p:spPr/>
        <p:txBody>
          <a:bodyPr>
            <a:normAutofit/>
          </a:bodyPr>
          <a:lstStyle/>
          <a:p>
            <a:r>
              <a:rPr lang="en-US" dirty="0"/>
              <a:t>End of the subjective data gathering</a:t>
            </a:r>
          </a:p>
          <a:p>
            <a:r>
              <a:rPr lang="en-US" dirty="0"/>
              <a:t>“yes” or “no” questions</a:t>
            </a:r>
          </a:p>
          <a:p>
            <a:r>
              <a:rPr lang="en-US" dirty="0"/>
              <a:t>“head to toe”</a:t>
            </a:r>
          </a:p>
          <a:p>
            <a:r>
              <a:rPr lang="en-US" dirty="0"/>
              <a:t>Start fairly general</a:t>
            </a:r>
          </a:p>
          <a:p>
            <a:r>
              <a:rPr lang="en-US" dirty="0"/>
              <a:t>Often uncovers problems that the patient overlooked, or that they did not think were important</a:t>
            </a:r>
          </a:p>
          <a:p>
            <a:r>
              <a:rPr lang="en-US" dirty="0"/>
              <a:t>Particularly in areas unrelated to the present illness</a:t>
            </a:r>
          </a:p>
        </p:txBody>
      </p:sp>
      <p:pic>
        <p:nvPicPr>
          <p:cNvPr id="4" name="Picture 3"/>
          <p:cNvPicPr>
            <a:picLocks noChangeAspect="1"/>
          </p:cNvPicPr>
          <p:nvPr/>
        </p:nvPicPr>
        <p:blipFill>
          <a:blip r:embed="rId2"/>
          <a:stretch>
            <a:fillRect/>
          </a:stretch>
        </p:blipFill>
        <p:spPr>
          <a:xfrm rot="20369121">
            <a:off x="8198195" y="273395"/>
            <a:ext cx="1905000" cy="1905000"/>
          </a:xfrm>
          <a:prstGeom prst="rect">
            <a:avLst/>
          </a:prstGeom>
        </p:spPr>
      </p:pic>
    </p:spTree>
    <p:extLst>
      <p:ext uri="{BB962C8B-B14F-4D97-AF65-F5344CB8AC3E}">
        <p14:creationId xmlns:p14="http://schemas.microsoft.com/office/powerpoint/2010/main" val="188335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Documenting ROS</a:t>
            </a:r>
          </a:p>
        </p:txBody>
      </p:sp>
      <p:sp>
        <p:nvSpPr>
          <p:cNvPr id="6" name="Content Placeholder 5"/>
          <p:cNvSpPr>
            <a:spLocks noGrp="1"/>
          </p:cNvSpPr>
          <p:nvPr>
            <p:ph idx="1"/>
          </p:nvPr>
        </p:nvSpPr>
        <p:spPr/>
        <p:txBody>
          <a:bodyPr>
            <a:normAutofit/>
          </a:bodyPr>
          <a:lstStyle/>
          <a:p>
            <a:r>
              <a:rPr lang="en-US" dirty="0"/>
              <a:t>The right way:</a:t>
            </a:r>
          </a:p>
          <a:p>
            <a:r>
              <a:rPr lang="en-US" dirty="0"/>
              <a:t>Skin: Patient denies any rashes, lumps, or sores. Reports dryness and itching during the winter months. Denies changes in skin color or hair and nails. Has not noted any change in size or color of moles which he checks monthly.</a:t>
            </a:r>
          </a:p>
          <a:p>
            <a:r>
              <a:rPr lang="en-US" dirty="0"/>
              <a:t>The wrong way:</a:t>
            </a:r>
          </a:p>
          <a:p>
            <a:r>
              <a:rPr lang="en-US" dirty="0"/>
              <a:t>Skin: Denies problems.</a:t>
            </a:r>
          </a:p>
        </p:txBody>
      </p:sp>
    </p:spTree>
    <p:extLst>
      <p:ext uri="{BB962C8B-B14F-4D97-AF65-F5344CB8AC3E}">
        <p14:creationId xmlns:p14="http://schemas.microsoft.com/office/powerpoint/2010/main" val="1860717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55" y="609513"/>
            <a:ext cx="10308879" cy="955963"/>
          </a:xfrm>
        </p:spPr>
        <p:txBody>
          <a:bodyPr/>
          <a:lstStyle/>
          <a:p>
            <a:r>
              <a:rPr lang="en-US" sz="4400" dirty="0"/>
              <a:t>DNP students: Documenting ROS </a:t>
            </a:r>
          </a:p>
        </p:txBody>
      </p:sp>
      <p:sp>
        <p:nvSpPr>
          <p:cNvPr id="3" name="Content Placeholder 2"/>
          <p:cNvSpPr>
            <a:spLocks noGrp="1"/>
          </p:cNvSpPr>
          <p:nvPr>
            <p:ph idx="1"/>
          </p:nvPr>
        </p:nvSpPr>
        <p:spPr>
          <a:xfrm>
            <a:off x="537172" y="1565476"/>
            <a:ext cx="10972799" cy="4291815"/>
          </a:xfrm>
        </p:spPr>
        <p:txBody>
          <a:bodyPr>
            <a:normAutofit/>
          </a:bodyPr>
          <a:lstStyle/>
          <a:p>
            <a:r>
              <a:rPr lang="en-US" dirty="0"/>
              <a:t>Some of the data may need to be moved to PMH or HPI sections</a:t>
            </a:r>
          </a:p>
          <a:p>
            <a:r>
              <a:rPr lang="en-US" dirty="0"/>
              <a:t>If you have already asked about something when obtaining your OLDCARTS data you can then write “see HPI”</a:t>
            </a:r>
          </a:p>
          <a:p>
            <a:r>
              <a:rPr lang="en-US" dirty="0"/>
              <a:t>You do not want to be documenting the same data in </a:t>
            </a:r>
            <a:r>
              <a:rPr lang="en-US" i="1" dirty="0"/>
              <a:t>numerous</a:t>
            </a:r>
            <a:r>
              <a:rPr lang="en-US" dirty="0"/>
              <a:t> places. Need to decide where the data best fits in the H&amp;P documentation. This is often done for you already in EMR systems.</a:t>
            </a:r>
          </a:p>
        </p:txBody>
      </p:sp>
    </p:spTree>
    <p:extLst>
      <p:ext uri="{BB962C8B-B14F-4D97-AF65-F5344CB8AC3E}">
        <p14:creationId xmlns:p14="http://schemas.microsoft.com/office/powerpoint/2010/main" val="3435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ROS questions</a:t>
            </a:r>
          </a:p>
        </p:txBody>
      </p:sp>
      <p:sp>
        <p:nvSpPr>
          <p:cNvPr id="3" name="Content Placeholder 2"/>
          <p:cNvSpPr>
            <a:spLocks noGrp="1"/>
          </p:cNvSpPr>
          <p:nvPr>
            <p:ph idx="1"/>
          </p:nvPr>
        </p:nvSpPr>
        <p:spPr/>
        <p:txBody>
          <a:bodyPr/>
          <a:lstStyle/>
          <a:p>
            <a:r>
              <a:rPr lang="en-US" dirty="0"/>
              <a:t>General: usual </a:t>
            </a:r>
            <a:r>
              <a:rPr lang="en-US" dirty="0" err="1"/>
              <a:t>wt</a:t>
            </a:r>
            <a:r>
              <a:rPr lang="en-US" dirty="0"/>
              <a:t>, </a:t>
            </a:r>
            <a:r>
              <a:rPr lang="en-US" dirty="0" err="1"/>
              <a:t>wt</a:t>
            </a:r>
            <a:r>
              <a:rPr lang="en-US" dirty="0"/>
              <a:t> loss, change in how clothing fits, weakness, fatigue, fever</a:t>
            </a:r>
          </a:p>
        </p:txBody>
      </p:sp>
      <p:pic>
        <p:nvPicPr>
          <p:cNvPr id="4" name="Picture 3"/>
          <p:cNvPicPr>
            <a:picLocks noChangeAspect="1"/>
          </p:cNvPicPr>
          <p:nvPr/>
        </p:nvPicPr>
        <p:blipFill>
          <a:blip r:embed="rId2"/>
          <a:stretch>
            <a:fillRect/>
          </a:stretch>
        </p:blipFill>
        <p:spPr>
          <a:xfrm>
            <a:off x="6717672" y="2805864"/>
            <a:ext cx="2932568" cy="2932568"/>
          </a:xfrm>
          <a:prstGeom prst="rect">
            <a:avLst/>
          </a:prstGeom>
        </p:spPr>
      </p:pic>
    </p:spTree>
    <p:extLst>
      <p:ext uri="{BB962C8B-B14F-4D97-AF65-F5344CB8AC3E}">
        <p14:creationId xmlns:p14="http://schemas.microsoft.com/office/powerpoint/2010/main" val="393180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a:t>
            </a:r>
          </a:p>
        </p:txBody>
      </p:sp>
      <p:sp>
        <p:nvSpPr>
          <p:cNvPr id="3" name="Content Placeholder 2"/>
          <p:cNvSpPr>
            <a:spLocks noGrp="1"/>
          </p:cNvSpPr>
          <p:nvPr>
            <p:ph idx="1"/>
          </p:nvPr>
        </p:nvSpPr>
        <p:spPr/>
        <p:txBody>
          <a:bodyPr>
            <a:normAutofit lnSpcReduction="10000"/>
          </a:bodyPr>
          <a:lstStyle/>
          <a:p>
            <a:r>
              <a:rPr lang="en-US" dirty="0"/>
              <a:t> rashes</a:t>
            </a:r>
          </a:p>
          <a:p>
            <a:r>
              <a:rPr lang="en-US" dirty="0"/>
              <a:t> lumps</a:t>
            </a:r>
          </a:p>
          <a:p>
            <a:r>
              <a:rPr lang="en-US" dirty="0"/>
              <a:t>Sores</a:t>
            </a:r>
          </a:p>
          <a:p>
            <a:r>
              <a:rPr lang="en-US" dirty="0"/>
              <a:t>Itching</a:t>
            </a:r>
          </a:p>
          <a:p>
            <a:r>
              <a:rPr lang="en-US" dirty="0"/>
              <a:t>Dryness</a:t>
            </a:r>
          </a:p>
          <a:p>
            <a:r>
              <a:rPr lang="en-US" dirty="0"/>
              <a:t> changes in color</a:t>
            </a:r>
          </a:p>
          <a:p>
            <a:r>
              <a:rPr lang="en-US" dirty="0"/>
              <a:t>changes in hair or nails</a:t>
            </a:r>
          </a:p>
          <a:p>
            <a:r>
              <a:rPr lang="en-US" dirty="0"/>
              <a:t> changes in size or color of moles</a:t>
            </a:r>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514976" y="1419914"/>
            <a:ext cx="4695825" cy="3190875"/>
          </a:xfrm>
          <a:prstGeom prst="rect">
            <a:avLst/>
          </a:prstGeom>
        </p:spPr>
      </p:pic>
    </p:spTree>
    <p:extLst>
      <p:ext uri="{BB962C8B-B14F-4D97-AF65-F5344CB8AC3E}">
        <p14:creationId xmlns:p14="http://schemas.microsoft.com/office/powerpoint/2010/main" val="3925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1613"/>
            <a:ext cx="8229600" cy="1143000"/>
          </a:xfrm>
        </p:spPr>
        <p:txBody>
          <a:bodyPr/>
          <a:lstStyle/>
          <a:p>
            <a:pPr algn="ctr"/>
            <a:r>
              <a:rPr lang="en-US" dirty="0"/>
              <a:t>HEENT</a:t>
            </a:r>
          </a:p>
        </p:txBody>
      </p:sp>
      <p:sp>
        <p:nvSpPr>
          <p:cNvPr id="4" name="Content Placeholder 3"/>
          <p:cNvSpPr>
            <a:spLocks noGrp="1"/>
          </p:cNvSpPr>
          <p:nvPr>
            <p:ph sz="half" idx="1"/>
          </p:nvPr>
        </p:nvSpPr>
        <p:spPr/>
        <p:txBody>
          <a:bodyPr>
            <a:normAutofit fontScale="55000" lnSpcReduction="20000"/>
          </a:bodyPr>
          <a:lstStyle/>
          <a:p>
            <a:r>
              <a:rPr lang="en-US" dirty="0"/>
              <a:t>Headache</a:t>
            </a:r>
          </a:p>
          <a:p>
            <a:r>
              <a:rPr lang="en-US" dirty="0"/>
              <a:t>Head injury </a:t>
            </a:r>
          </a:p>
          <a:p>
            <a:r>
              <a:rPr lang="en-US" dirty="0"/>
              <a:t>Dizziness</a:t>
            </a:r>
          </a:p>
          <a:p>
            <a:r>
              <a:rPr lang="en-US" dirty="0"/>
              <a:t>Vision</a:t>
            </a:r>
          </a:p>
          <a:p>
            <a:r>
              <a:rPr lang="en-US" dirty="0"/>
              <a:t>Glasses/contacts</a:t>
            </a:r>
          </a:p>
          <a:p>
            <a:r>
              <a:rPr lang="en-US" dirty="0"/>
              <a:t>Last eye exam</a:t>
            </a:r>
          </a:p>
          <a:p>
            <a:r>
              <a:rPr lang="en-US" dirty="0"/>
              <a:t>Pain, redness</a:t>
            </a:r>
          </a:p>
          <a:p>
            <a:r>
              <a:rPr lang="en-US" dirty="0"/>
              <a:t>Excessive tearing</a:t>
            </a:r>
          </a:p>
          <a:p>
            <a:r>
              <a:rPr lang="en-US" dirty="0"/>
              <a:t>Double/blurred vision</a:t>
            </a:r>
          </a:p>
          <a:p>
            <a:r>
              <a:rPr lang="en-US" dirty="0"/>
              <a:t>Spots</a:t>
            </a:r>
          </a:p>
          <a:p>
            <a:r>
              <a:rPr lang="en-US" dirty="0"/>
              <a:t>Flashing lights</a:t>
            </a:r>
          </a:p>
          <a:p>
            <a:r>
              <a:rPr lang="en-US" dirty="0"/>
              <a:t>Glaucoma/cataracts</a:t>
            </a:r>
          </a:p>
        </p:txBody>
      </p:sp>
      <p:sp>
        <p:nvSpPr>
          <p:cNvPr id="5" name="Content Placeholder 4"/>
          <p:cNvSpPr>
            <a:spLocks noGrp="1"/>
          </p:cNvSpPr>
          <p:nvPr>
            <p:ph sz="half" idx="2"/>
          </p:nvPr>
        </p:nvSpPr>
        <p:spPr/>
        <p:txBody>
          <a:bodyPr>
            <a:normAutofit fontScale="55000" lnSpcReduction="20000"/>
          </a:bodyPr>
          <a:lstStyle/>
          <a:p>
            <a:r>
              <a:rPr lang="en-US" dirty="0"/>
              <a:t>Hearing</a:t>
            </a:r>
          </a:p>
          <a:p>
            <a:r>
              <a:rPr lang="en-US" dirty="0"/>
              <a:t>Tinnitus</a:t>
            </a:r>
          </a:p>
          <a:p>
            <a:r>
              <a:rPr lang="en-US" dirty="0"/>
              <a:t>Vertigo</a:t>
            </a:r>
          </a:p>
          <a:p>
            <a:r>
              <a:rPr lang="en-US" dirty="0"/>
              <a:t>Earaches, infection, discharge</a:t>
            </a:r>
          </a:p>
          <a:p>
            <a:r>
              <a:rPr lang="en-US" dirty="0"/>
              <a:t>Use of hearing aids</a:t>
            </a:r>
          </a:p>
          <a:p>
            <a:r>
              <a:rPr lang="en-US" dirty="0"/>
              <a:t>Frequent colds</a:t>
            </a:r>
          </a:p>
          <a:p>
            <a:r>
              <a:rPr lang="en-US" dirty="0"/>
              <a:t>Nasal stuffiness/discharge</a:t>
            </a:r>
          </a:p>
          <a:p>
            <a:r>
              <a:rPr lang="en-US" dirty="0"/>
              <a:t>Itching/</a:t>
            </a:r>
            <a:r>
              <a:rPr lang="en-US" dirty="0" err="1"/>
              <a:t>hayfever</a:t>
            </a:r>
            <a:endParaRPr lang="en-US" dirty="0"/>
          </a:p>
          <a:p>
            <a:r>
              <a:rPr lang="en-US" dirty="0"/>
              <a:t>Nosebleeds</a:t>
            </a:r>
          </a:p>
          <a:p>
            <a:r>
              <a:rPr lang="en-US" dirty="0"/>
              <a:t>Sinus trouble</a:t>
            </a:r>
          </a:p>
          <a:p>
            <a:r>
              <a:rPr lang="en-US" dirty="0"/>
              <a:t>Bleeding gums</a:t>
            </a:r>
          </a:p>
          <a:p>
            <a:r>
              <a:rPr lang="en-US" dirty="0"/>
              <a:t>Tooth pain</a:t>
            </a:r>
          </a:p>
          <a:p>
            <a:r>
              <a:rPr lang="en-US" dirty="0"/>
              <a:t>Dentures</a:t>
            </a:r>
          </a:p>
          <a:p>
            <a:r>
              <a:rPr lang="en-US" dirty="0"/>
              <a:t>Last dental exam</a:t>
            </a:r>
          </a:p>
          <a:p>
            <a:r>
              <a:rPr lang="en-US" dirty="0"/>
              <a:t>Sore tongue/ dry mouth</a:t>
            </a:r>
          </a:p>
          <a:p>
            <a:r>
              <a:rPr lang="en-US" dirty="0"/>
              <a:t>Frequent sore throats/hoarseness</a:t>
            </a:r>
          </a:p>
        </p:txBody>
      </p:sp>
      <p:pic>
        <p:nvPicPr>
          <p:cNvPr id="3" name="Picture 2"/>
          <p:cNvPicPr>
            <a:picLocks noChangeAspect="1"/>
          </p:cNvPicPr>
          <p:nvPr/>
        </p:nvPicPr>
        <p:blipFill>
          <a:blip r:embed="rId2"/>
          <a:stretch>
            <a:fillRect/>
          </a:stretch>
        </p:blipFill>
        <p:spPr>
          <a:xfrm>
            <a:off x="9551069" y="1444613"/>
            <a:ext cx="1319462" cy="1984387"/>
          </a:xfrm>
          <a:prstGeom prst="rect">
            <a:avLst/>
          </a:prstGeom>
        </p:spPr>
      </p:pic>
      <p:pic>
        <p:nvPicPr>
          <p:cNvPr id="6" name="Picture 5"/>
          <p:cNvPicPr>
            <a:picLocks noChangeAspect="1"/>
          </p:cNvPicPr>
          <p:nvPr/>
        </p:nvPicPr>
        <p:blipFill>
          <a:blip r:embed="rId3"/>
          <a:stretch>
            <a:fillRect/>
          </a:stretch>
        </p:blipFill>
        <p:spPr>
          <a:xfrm>
            <a:off x="3302000" y="4047718"/>
            <a:ext cx="2030104" cy="1869948"/>
          </a:xfrm>
          <a:prstGeom prst="rect">
            <a:avLst/>
          </a:prstGeom>
        </p:spPr>
      </p:pic>
    </p:spTree>
    <p:extLst>
      <p:ext uri="{BB962C8B-B14F-4D97-AF65-F5344CB8AC3E}">
        <p14:creationId xmlns:p14="http://schemas.microsoft.com/office/powerpoint/2010/main" val="415072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Neck</a:t>
            </a:r>
          </a:p>
        </p:txBody>
      </p:sp>
      <p:sp>
        <p:nvSpPr>
          <p:cNvPr id="3" name="Content Placeholder 2"/>
          <p:cNvSpPr>
            <a:spLocks noGrp="1"/>
          </p:cNvSpPr>
          <p:nvPr>
            <p:ph sz="half" idx="1"/>
          </p:nvPr>
        </p:nvSpPr>
        <p:spPr/>
        <p:txBody>
          <a:bodyPr/>
          <a:lstStyle/>
          <a:p>
            <a:r>
              <a:rPr lang="en-US" dirty="0"/>
              <a:t>Swollen glands</a:t>
            </a:r>
          </a:p>
          <a:p>
            <a:r>
              <a:rPr lang="en-US" dirty="0"/>
              <a:t>goiter</a:t>
            </a:r>
          </a:p>
        </p:txBody>
      </p:sp>
      <p:sp>
        <p:nvSpPr>
          <p:cNvPr id="4" name="Content Placeholder 3"/>
          <p:cNvSpPr>
            <a:spLocks noGrp="1"/>
          </p:cNvSpPr>
          <p:nvPr>
            <p:ph sz="half" idx="2"/>
          </p:nvPr>
        </p:nvSpPr>
        <p:spPr/>
        <p:txBody>
          <a:bodyPr/>
          <a:lstStyle/>
          <a:p>
            <a:r>
              <a:rPr lang="en-US" dirty="0"/>
              <a:t>Lumps</a:t>
            </a:r>
          </a:p>
          <a:p>
            <a:r>
              <a:rPr lang="en-US" dirty="0"/>
              <a:t>Pain</a:t>
            </a:r>
          </a:p>
          <a:p>
            <a:r>
              <a:rPr lang="en-US" dirty="0"/>
              <a:t>Stiffness </a:t>
            </a:r>
          </a:p>
        </p:txBody>
      </p:sp>
      <p:pic>
        <p:nvPicPr>
          <p:cNvPr id="5" name="Picture 4"/>
          <p:cNvPicPr>
            <a:picLocks noChangeAspect="1"/>
          </p:cNvPicPr>
          <p:nvPr/>
        </p:nvPicPr>
        <p:blipFill>
          <a:blip r:embed="rId2"/>
          <a:stretch>
            <a:fillRect/>
          </a:stretch>
        </p:blipFill>
        <p:spPr>
          <a:xfrm>
            <a:off x="1447800" y="2971800"/>
            <a:ext cx="4419600" cy="3683242"/>
          </a:xfrm>
          <a:prstGeom prst="rect">
            <a:avLst/>
          </a:prstGeom>
        </p:spPr>
      </p:pic>
    </p:spTree>
    <p:extLst>
      <p:ext uri="{BB962C8B-B14F-4D97-AF65-F5344CB8AC3E}">
        <p14:creationId xmlns:p14="http://schemas.microsoft.com/office/powerpoint/2010/main" val="337118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Breasts</a:t>
            </a:r>
          </a:p>
        </p:txBody>
      </p:sp>
      <p:sp>
        <p:nvSpPr>
          <p:cNvPr id="3" name="Content Placeholder 2"/>
          <p:cNvSpPr>
            <a:spLocks noGrp="1"/>
          </p:cNvSpPr>
          <p:nvPr>
            <p:ph idx="1"/>
          </p:nvPr>
        </p:nvSpPr>
        <p:spPr/>
        <p:txBody>
          <a:bodyPr/>
          <a:lstStyle/>
          <a:p>
            <a:r>
              <a:rPr lang="en-US" dirty="0"/>
              <a:t>Lumps</a:t>
            </a:r>
          </a:p>
          <a:p>
            <a:r>
              <a:rPr lang="en-US" dirty="0"/>
              <a:t>Pain</a:t>
            </a:r>
          </a:p>
          <a:p>
            <a:r>
              <a:rPr lang="en-US" dirty="0"/>
              <a:t>Discomfort</a:t>
            </a:r>
          </a:p>
          <a:p>
            <a:r>
              <a:rPr lang="en-US" dirty="0"/>
              <a:t>Nipple discharge</a:t>
            </a:r>
          </a:p>
          <a:p>
            <a:r>
              <a:rPr lang="en-US" dirty="0"/>
              <a:t>Self-exam practices</a:t>
            </a:r>
          </a:p>
          <a:p>
            <a:endParaRPr lang="en-US" dirty="0"/>
          </a:p>
        </p:txBody>
      </p:sp>
    </p:spTree>
    <p:extLst>
      <p:ext uri="{BB962C8B-B14F-4D97-AF65-F5344CB8AC3E}">
        <p14:creationId xmlns:p14="http://schemas.microsoft.com/office/powerpoint/2010/main" val="421135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a:t>
            </a:r>
          </a:p>
        </p:txBody>
      </p:sp>
      <p:sp>
        <p:nvSpPr>
          <p:cNvPr id="3" name="Content Placeholder 2"/>
          <p:cNvSpPr>
            <a:spLocks noGrp="1"/>
          </p:cNvSpPr>
          <p:nvPr>
            <p:ph sz="half" idx="1"/>
          </p:nvPr>
        </p:nvSpPr>
        <p:spPr/>
        <p:txBody>
          <a:bodyPr/>
          <a:lstStyle/>
          <a:p>
            <a:r>
              <a:rPr lang="en-US" dirty="0"/>
              <a:t>Cough</a:t>
            </a:r>
          </a:p>
          <a:p>
            <a:r>
              <a:rPr lang="en-US" dirty="0"/>
              <a:t>Sputum (color, quantity)</a:t>
            </a:r>
          </a:p>
          <a:p>
            <a:r>
              <a:rPr lang="en-US" dirty="0"/>
              <a:t>Hemoptysis</a:t>
            </a:r>
          </a:p>
          <a:p>
            <a:r>
              <a:rPr lang="en-US" dirty="0"/>
              <a:t>dyspnea</a:t>
            </a:r>
          </a:p>
          <a:p>
            <a:endParaRPr lang="en-US" dirty="0"/>
          </a:p>
        </p:txBody>
      </p:sp>
      <p:sp>
        <p:nvSpPr>
          <p:cNvPr id="4" name="Content Placeholder 3"/>
          <p:cNvSpPr>
            <a:spLocks noGrp="1"/>
          </p:cNvSpPr>
          <p:nvPr>
            <p:ph sz="half" idx="2"/>
          </p:nvPr>
        </p:nvSpPr>
        <p:spPr/>
        <p:txBody>
          <a:bodyPr/>
          <a:lstStyle/>
          <a:p>
            <a:r>
              <a:rPr lang="en-US" dirty="0"/>
              <a:t>Wheezing</a:t>
            </a:r>
          </a:p>
          <a:p>
            <a:r>
              <a:rPr lang="en-US" dirty="0"/>
              <a:t>Pleurisy</a:t>
            </a:r>
          </a:p>
          <a:p>
            <a:r>
              <a:rPr lang="en-US" dirty="0"/>
              <a:t>Last CXR</a:t>
            </a:r>
          </a:p>
          <a:p>
            <a:pPr marL="0" indent="0">
              <a:buNone/>
            </a:pPr>
            <a:endParaRPr lang="en-US" dirty="0"/>
          </a:p>
        </p:txBody>
      </p:sp>
      <p:pic>
        <p:nvPicPr>
          <p:cNvPr id="5" name="Picture 4"/>
          <p:cNvPicPr>
            <a:picLocks noChangeAspect="1"/>
          </p:cNvPicPr>
          <p:nvPr/>
        </p:nvPicPr>
        <p:blipFill>
          <a:blip r:embed="rId2"/>
          <a:stretch>
            <a:fillRect/>
          </a:stretch>
        </p:blipFill>
        <p:spPr>
          <a:xfrm>
            <a:off x="3886200" y="3534533"/>
            <a:ext cx="3733800" cy="2800350"/>
          </a:xfrm>
          <a:prstGeom prst="rect">
            <a:avLst/>
          </a:prstGeom>
        </p:spPr>
      </p:pic>
    </p:spTree>
    <p:extLst>
      <p:ext uri="{BB962C8B-B14F-4D97-AF65-F5344CB8AC3E}">
        <p14:creationId xmlns:p14="http://schemas.microsoft.com/office/powerpoint/2010/main" val="131020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a:t>
            </a:r>
          </a:p>
        </p:txBody>
      </p:sp>
      <p:sp>
        <p:nvSpPr>
          <p:cNvPr id="3" name="Content Placeholder 2"/>
          <p:cNvSpPr>
            <a:spLocks noGrp="1"/>
          </p:cNvSpPr>
          <p:nvPr>
            <p:ph sz="half" idx="1"/>
          </p:nvPr>
        </p:nvSpPr>
        <p:spPr/>
        <p:txBody>
          <a:bodyPr/>
          <a:lstStyle/>
          <a:p>
            <a:r>
              <a:rPr lang="en-US" dirty="0"/>
              <a:t>“heart trouble”</a:t>
            </a:r>
          </a:p>
          <a:p>
            <a:r>
              <a:rPr lang="en-US" dirty="0"/>
              <a:t>High blood pressure</a:t>
            </a:r>
          </a:p>
          <a:p>
            <a:r>
              <a:rPr lang="en-US" dirty="0"/>
              <a:t>Rheumatic fever</a:t>
            </a:r>
          </a:p>
          <a:p>
            <a:r>
              <a:rPr lang="en-US" dirty="0"/>
              <a:t>Heart murmurs</a:t>
            </a:r>
          </a:p>
          <a:p>
            <a:r>
              <a:rPr lang="en-US" dirty="0"/>
              <a:t>Edema</a:t>
            </a:r>
          </a:p>
          <a:p>
            <a:r>
              <a:rPr lang="en-US" dirty="0"/>
              <a:t>Past EKG results</a:t>
            </a:r>
          </a:p>
        </p:txBody>
      </p:sp>
      <p:sp>
        <p:nvSpPr>
          <p:cNvPr id="4" name="Content Placeholder 3"/>
          <p:cNvSpPr>
            <a:spLocks noGrp="1"/>
          </p:cNvSpPr>
          <p:nvPr>
            <p:ph sz="half" idx="2"/>
          </p:nvPr>
        </p:nvSpPr>
        <p:spPr/>
        <p:txBody>
          <a:bodyPr/>
          <a:lstStyle/>
          <a:p>
            <a:r>
              <a:rPr lang="en-US" dirty="0"/>
              <a:t>Chest pain</a:t>
            </a:r>
          </a:p>
          <a:p>
            <a:r>
              <a:rPr lang="en-US" dirty="0"/>
              <a:t>Palpitations</a:t>
            </a:r>
          </a:p>
          <a:p>
            <a:r>
              <a:rPr lang="en-US" dirty="0"/>
              <a:t>Dyspnea</a:t>
            </a:r>
          </a:p>
          <a:p>
            <a:r>
              <a:rPr lang="en-US" dirty="0"/>
              <a:t>orthopnea</a:t>
            </a:r>
          </a:p>
        </p:txBody>
      </p:sp>
      <p:pic>
        <p:nvPicPr>
          <p:cNvPr id="5" name="Picture 4"/>
          <p:cNvPicPr>
            <a:picLocks noChangeAspect="1"/>
          </p:cNvPicPr>
          <p:nvPr/>
        </p:nvPicPr>
        <p:blipFill>
          <a:blip r:embed="rId2"/>
          <a:stretch>
            <a:fillRect/>
          </a:stretch>
        </p:blipFill>
        <p:spPr>
          <a:xfrm>
            <a:off x="8587211" y="3359945"/>
            <a:ext cx="2743200" cy="2766219"/>
          </a:xfrm>
          <a:prstGeom prst="rect">
            <a:avLst/>
          </a:prstGeom>
        </p:spPr>
      </p:pic>
    </p:spTree>
    <p:extLst>
      <p:ext uri="{BB962C8B-B14F-4D97-AF65-F5344CB8AC3E}">
        <p14:creationId xmlns:p14="http://schemas.microsoft.com/office/powerpoint/2010/main" val="250723486"/>
      </p:ext>
    </p:extLst>
  </p:cSld>
  <p:clrMapOvr>
    <a:masterClrMapping/>
  </p:clrMapOvr>
</p:sld>
</file>

<file path=ppt/theme/theme1.xml><?xml version="1.0" encoding="utf-8"?>
<a:theme xmlns:a="http://schemas.openxmlformats.org/drawingml/2006/main" name="1_Office Theme">
  <a:themeElements>
    <a:clrScheme name="Metro State">
      <a:dk1>
        <a:srgbClr val="0D3450"/>
      </a:dk1>
      <a:lt1>
        <a:srgbClr val="FFFFFF"/>
      </a:lt1>
      <a:dk2>
        <a:srgbClr val="001D30"/>
      </a:dk2>
      <a:lt2>
        <a:srgbClr val="EFF1EA"/>
      </a:lt2>
      <a:accent1>
        <a:srgbClr val="2A98AF"/>
      </a:accent1>
      <a:accent2>
        <a:srgbClr val="FBB340"/>
      </a:accent2>
      <a:accent3>
        <a:srgbClr val="F04E3D"/>
      </a:accent3>
      <a:accent4>
        <a:srgbClr val="7FBD41"/>
      </a:accent4>
      <a:accent5>
        <a:srgbClr val="096277"/>
      </a:accent5>
      <a:accent6>
        <a:srgbClr val="F78F1E"/>
      </a:accent6>
      <a:hlink>
        <a:srgbClr val="B22C2E"/>
      </a:hlink>
      <a:folHlink>
        <a:srgbClr val="12743C"/>
      </a:folHlink>
    </a:clrScheme>
    <a:fontScheme name="MS_Montserrat">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682</Words>
  <Application>Microsoft Office PowerPoint</Application>
  <PresentationFormat>Widescreen</PresentationFormat>
  <Paragraphs>192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Montserrat</vt:lpstr>
      <vt:lpstr>Montserrat Medium</vt:lpstr>
      <vt:lpstr>1_Office Theme</vt:lpstr>
      <vt:lpstr>Review of Systems (ROS)</vt:lpstr>
      <vt:lpstr>ROS</vt:lpstr>
      <vt:lpstr>Standard ROS questions</vt:lpstr>
      <vt:lpstr>Skin</vt:lpstr>
      <vt:lpstr>HEENT</vt:lpstr>
      <vt:lpstr>Neck</vt:lpstr>
      <vt:lpstr>Breasts</vt:lpstr>
      <vt:lpstr>Respiratory</vt:lpstr>
      <vt:lpstr>Cardiovascular</vt:lpstr>
      <vt:lpstr>Gastrointestinal</vt:lpstr>
      <vt:lpstr>Peripheral vascular</vt:lpstr>
      <vt:lpstr>Urinary</vt:lpstr>
      <vt:lpstr>Genital- anatomic male</vt:lpstr>
      <vt:lpstr>Genital- anatomic female</vt:lpstr>
      <vt:lpstr>Musculoskeletal</vt:lpstr>
      <vt:lpstr>Psychiatric</vt:lpstr>
      <vt:lpstr>Neurologic</vt:lpstr>
      <vt:lpstr>Hematologic</vt:lpstr>
      <vt:lpstr>Endocrine</vt:lpstr>
      <vt:lpstr>Documenting ROS</vt:lpstr>
      <vt:lpstr>DNP students: Documenting ROS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Systems (ROS)</dc:title>
  <dc:creator>kdyung@yahoo.com</dc:creator>
  <cp:lastModifiedBy>kdyung@yahoo.com</cp:lastModifiedBy>
  <cp:revision>2</cp:revision>
  <dcterms:created xsi:type="dcterms:W3CDTF">2023-09-12T17:53:23Z</dcterms:created>
  <dcterms:modified xsi:type="dcterms:W3CDTF">2023-09-12T18:07:06Z</dcterms:modified>
</cp:coreProperties>
</file>